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7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7" r:id="rId21"/>
    <p:sldId id="278" r:id="rId22"/>
    <p:sldId id="272" r:id="rId23"/>
    <p:sldId id="293" r:id="rId24"/>
    <p:sldId id="294" r:id="rId25"/>
    <p:sldId id="295" r:id="rId26"/>
    <p:sldId id="296" r:id="rId27"/>
    <p:sldId id="297" r:id="rId28"/>
    <p:sldId id="298" r:id="rId29"/>
    <p:sldId id="283" r:id="rId30"/>
    <p:sldId id="324" r:id="rId31"/>
    <p:sldId id="325" r:id="rId32"/>
    <p:sldId id="326" r:id="rId33"/>
    <p:sldId id="327" r:id="rId34"/>
    <p:sldId id="328" r:id="rId35"/>
    <p:sldId id="329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06" r:id="rId44"/>
    <p:sldId id="305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8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0CE3B-4230-431F-97EE-E2B0206FA594}" v="331" dt="2023-10-19T09:09:47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720"/>
  </p:normalViewPr>
  <p:slideViewPr>
    <p:cSldViewPr snapToGrid="0">
      <p:cViewPr varScale="1">
        <p:scale>
          <a:sx n="109" d="100"/>
          <a:sy n="109" d="100"/>
        </p:scale>
        <p:origin x="9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A097-791D-43CC-9C0F-E50695CEC504}" type="datetimeFigureOut">
              <a:rPr lang="nl-BE" smtClean="0"/>
              <a:t>25/10/2023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A2554-B768-4193-8E71-CB5EEE8DE0D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343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1235233" y="1756433"/>
            <a:ext cx="5450400" cy="2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1235233" y="4120800"/>
            <a:ext cx="3955200" cy="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35" name="Google Shape;35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" name="Google Shape;36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38" name="Google Shape;38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498AFB-9214-5BDD-0249-42FFECC93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latin typeface="Oswald" panose="00000500000000000000" pitchFamily="2" charset="0"/>
              </a:defRPr>
            </a:lvl1pPr>
          </a:lstStyle>
          <a:p>
            <a:r>
              <a:rPr lang="nl-BE"/>
              <a:t>Test doubles #1.cs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30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/>
          <p:nvPr/>
        </p:nvSpPr>
        <p:spPr>
          <a:xfrm>
            <a:off x="9600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61612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532400" y="3287933"/>
            <a:ext cx="39260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6835200" y="3410733"/>
            <a:ext cx="3926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15324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4"/>
          </p:nvPr>
        </p:nvSpPr>
        <p:spPr>
          <a:xfrm>
            <a:off x="67336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45" name="Google Shape;145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46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1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48" name="Google Shape;148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" name="Google Shape;149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FFBB4A-2AA7-CBD3-C7AE-C155AFF96B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6485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>
            <a:spLocks noGrp="1"/>
          </p:cNvSpPr>
          <p:nvPr>
            <p:ph type="title" hasCustomPrompt="1"/>
          </p:nvPr>
        </p:nvSpPr>
        <p:spPr>
          <a:xfrm>
            <a:off x="2304217" y="1853384"/>
            <a:ext cx="7176000" cy="19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3" name="Google Shape;153;p12"/>
          <p:cNvSpPr txBox="1">
            <a:spLocks noGrp="1"/>
          </p:cNvSpPr>
          <p:nvPr>
            <p:ph type="subTitle" idx="1"/>
          </p:nvPr>
        </p:nvSpPr>
        <p:spPr>
          <a:xfrm>
            <a:off x="3945629" y="3997900"/>
            <a:ext cx="38932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4" name="Google Shape;154;p12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55" name="Google Shape;155;p1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6" name="Google Shape;156;p1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" name="Google Shape;157;p12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58" name="Google Shape;158;p1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" name="Google Shape;159;p1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76FE49-C3D6-CBAE-F272-B1E64D411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328692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2703600" y="2228405"/>
            <a:ext cx="3334000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2703600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2"/>
          </p:nvPr>
        </p:nvSpPr>
        <p:spPr>
          <a:xfrm>
            <a:off x="7395067" y="2206549"/>
            <a:ext cx="3334000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3"/>
          </p:nvPr>
        </p:nvSpPr>
        <p:spPr>
          <a:xfrm>
            <a:off x="7395067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4"/>
          </p:nvPr>
        </p:nvSpPr>
        <p:spPr>
          <a:xfrm>
            <a:off x="2703600" y="4285780"/>
            <a:ext cx="3334000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5"/>
          </p:nvPr>
        </p:nvSpPr>
        <p:spPr>
          <a:xfrm>
            <a:off x="2703600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6"/>
          </p:nvPr>
        </p:nvSpPr>
        <p:spPr>
          <a:xfrm>
            <a:off x="7395067" y="4285796"/>
            <a:ext cx="3334000" cy="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7"/>
          </p:nvPr>
        </p:nvSpPr>
        <p:spPr>
          <a:xfrm>
            <a:off x="7395067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1" name="Google Shape;171;p13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72" name="Google Shape;172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3" name="Google Shape;173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1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75" name="Google Shape;175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" name="Google Shape;176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05250B-665C-75B3-F107-5474081D23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154583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1264800" y="1619733"/>
            <a:ext cx="7844800" cy="3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81" name="Google Shape;181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" name="Google Shape;182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14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84" name="Google Shape;184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" name="Google Shape;185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305AB-263A-BFB3-4005-5158D5A86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04197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1676717" y="1801784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1"/>
          </p:nvPr>
        </p:nvSpPr>
        <p:spPr>
          <a:xfrm>
            <a:off x="1676684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 idx="2"/>
          </p:nvPr>
        </p:nvSpPr>
        <p:spPr>
          <a:xfrm>
            <a:off x="5007700" y="1801784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3"/>
          </p:nvPr>
        </p:nvSpPr>
        <p:spPr>
          <a:xfrm>
            <a:off x="5007709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title" idx="4"/>
          </p:nvPr>
        </p:nvSpPr>
        <p:spPr>
          <a:xfrm>
            <a:off x="1676717" y="4078167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subTitle" idx="5"/>
          </p:nvPr>
        </p:nvSpPr>
        <p:spPr>
          <a:xfrm>
            <a:off x="1676684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title" idx="6"/>
          </p:nvPr>
        </p:nvSpPr>
        <p:spPr>
          <a:xfrm>
            <a:off x="5007700" y="4078167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7"/>
          </p:nvPr>
        </p:nvSpPr>
        <p:spPr>
          <a:xfrm>
            <a:off x="500765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title" idx="8"/>
          </p:nvPr>
        </p:nvSpPr>
        <p:spPr>
          <a:xfrm>
            <a:off x="8338733" y="1801784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subTitle" idx="9"/>
          </p:nvPr>
        </p:nvSpPr>
        <p:spPr>
          <a:xfrm>
            <a:off x="8338735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13"/>
          </p:nvPr>
        </p:nvSpPr>
        <p:spPr>
          <a:xfrm>
            <a:off x="8338733" y="4078167"/>
            <a:ext cx="2440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14"/>
          </p:nvPr>
        </p:nvSpPr>
        <p:spPr>
          <a:xfrm>
            <a:off x="833867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1" name="Google Shape;201;p15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02" name="Google Shape;202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3" name="Google Shape;203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" name="Google Shape;204;p15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05" name="Google Shape;205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6" name="Google Shape;206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575D0-EC60-4C4D-576B-116DF5724E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819094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 txBox="1">
            <a:spLocks noGrp="1"/>
          </p:cNvSpPr>
          <p:nvPr>
            <p:ph type="title"/>
          </p:nvPr>
        </p:nvSpPr>
        <p:spPr>
          <a:xfrm>
            <a:off x="2858000" y="4609600"/>
            <a:ext cx="6476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>
            <a:off x="2858000" y="2324784"/>
            <a:ext cx="64760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12" name="Google Shape;212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3" name="Google Shape;213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p16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15" name="Google Shape;215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6" name="Google Shape;216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0865A7-DD1B-ECAA-5315-EE38E896C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240850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960000" y="735000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1"/>
          </p:nvPr>
        </p:nvSpPr>
        <p:spPr>
          <a:xfrm>
            <a:off x="6016035" y="3754200"/>
            <a:ext cx="5056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6016033" y="1725767"/>
            <a:ext cx="5056000" cy="2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1" name="Google Shape;221;p17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22" name="Google Shape;222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25" name="Google Shape;225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7A7B9-F421-C21B-675D-49657EE0F2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841178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body" idx="1"/>
          </p:nvPr>
        </p:nvSpPr>
        <p:spPr>
          <a:xfrm>
            <a:off x="1408800" y="2131200"/>
            <a:ext cx="4656000" cy="3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148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/>
            </a:lvl1pPr>
            <a:lvl2pPr marL="1219170" lvl="1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○"/>
              <a:defRPr/>
            </a:lvl2pPr>
            <a:lvl3pPr marL="1828754" lvl="2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■"/>
              <a:defRPr/>
            </a:lvl3pPr>
            <a:lvl4pPr marL="2438339" lvl="3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/>
            </a:lvl4pPr>
            <a:lvl5pPr marL="3047924" lvl="4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○"/>
              <a:defRPr/>
            </a:lvl5pPr>
            <a:lvl6pPr marL="3657509" lvl="5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■"/>
              <a:defRPr/>
            </a:lvl6pPr>
            <a:lvl7pPr marL="4267093" lvl="6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/>
            </a:lvl7pPr>
            <a:lvl8pPr marL="4876678" lvl="7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○"/>
              <a:defRPr/>
            </a:lvl8pPr>
            <a:lvl9pPr marL="5486263" lvl="8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1" name="Google Shape;231;p18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32" name="Google Shape;23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3" name="Google Shape;23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p18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35" name="Google Shape;23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6" name="Google Shape;23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457B8-6064-B858-4E31-720036D8C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050194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/>
          <p:nvPr/>
        </p:nvSpPr>
        <p:spPr>
          <a:xfrm>
            <a:off x="960000" y="744867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1"/>
          </p:nvPr>
        </p:nvSpPr>
        <p:spPr>
          <a:xfrm>
            <a:off x="1744384" y="4475267"/>
            <a:ext cx="4802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744384" y="1024467"/>
            <a:ext cx="4802000" cy="3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1" name="Google Shape;241;p19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42" name="Google Shape;242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3" name="Google Shape;243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19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45" name="Google Shape;245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6" name="Google Shape;246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336B4-E601-5F48-0213-E302F11F7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542483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366400" y="1301467"/>
            <a:ext cx="6490000" cy="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1366400" y="2169368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title" idx="2"/>
          </p:nvPr>
        </p:nvSpPr>
        <p:spPr>
          <a:xfrm>
            <a:off x="2851000" y="2819781"/>
            <a:ext cx="6490000" cy="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3"/>
          </p:nvPr>
        </p:nvSpPr>
        <p:spPr>
          <a:xfrm>
            <a:off x="2851000" y="3687547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 idx="4"/>
          </p:nvPr>
        </p:nvSpPr>
        <p:spPr>
          <a:xfrm>
            <a:off x="4335600" y="4371868"/>
            <a:ext cx="6490000" cy="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5"/>
          </p:nvPr>
        </p:nvSpPr>
        <p:spPr>
          <a:xfrm>
            <a:off x="4335600" y="5239633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5" name="Google Shape;255;p20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56" name="Google Shape;256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7" name="Google Shape;257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0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59" name="Google Shape;259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0" name="Google Shape;260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51CB6F-37B2-10CF-4BA6-E2B097734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68785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1"/>
          </p:nvPr>
        </p:nvSpPr>
        <p:spPr>
          <a:xfrm>
            <a:off x="960000" y="1585200"/>
            <a:ext cx="10272000" cy="4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1485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aheim"/>
              <a:buAutoNum type="arabicPeriod"/>
              <a:defRPr/>
            </a:lvl1pPr>
            <a:lvl2pPr marL="1219170" lvl="1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alphaLcPeriod"/>
              <a:defRPr/>
            </a:lvl2pPr>
            <a:lvl3pPr marL="1828754" lvl="2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romanLcPeriod"/>
              <a:defRPr/>
            </a:lvl3pPr>
            <a:lvl4pPr marL="2438339" lvl="3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arabicPeriod"/>
              <a:defRPr/>
            </a:lvl4pPr>
            <a:lvl5pPr marL="3047924" lvl="4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alphaLcPeriod"/>
              <a:defRPr/>
            </a:lvl5pPr>
            <a:lvl6pPr marL="3657509" lvl="5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romanLcPeriod"/>
              <a:defRPr/>
            </a:lvl6pPr>
            <a:lvl7pPr marL="4267093" lvl="6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arabicPeriod"/>
              <a:defRPr/>
            </a:lvl7pPr>
            <a:lvl8pPr marL="4876678" lvl="7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alphaLcPeriod"/>
              <a:defRPr/>
            </a:lvl8pPr>
            <a:lvl9pPr marL="5486263" lvl="8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45" name="Google Shape;45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" name="Google Shape;46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47;p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E78D33-25B7-8305-C65B-4CD93518B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733752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 txBox="1">
            <a:spLocks noGrp="1"/>
          </p:cNvSpPr>
          <p:nvPr>
            <p:ph type="ctrTitle"/>
          </p:nvPr>
        </p:nvSpPr>
        <p:spPr>
          <a:xfrm>
            <a:off x="1264800" y="1263297"/>
            <a:ext cx="57120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subTitle" idx="1"/>
          </p:nvPr>
        </p:nvSpPr>
        <p:spPr>
          <a:xfrm>
            <a:off x="1264800" y="2409288"/>
            <a:ext cx="5725200" cy="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subTitle" idx="2"/>
          </p:nvPr>
        </p:nvSpPr>
        <p:spPr>
          <a:xfrm>
            <a:off x="1264800" y="3019700"/>
            <a:ext cx="3598400" cy="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1264800" y="4681634"/>
            <a:ext cx="8186000" cy="103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-GB" sz="1600" b="1">
                <a:solidFill>
                  <a:schemeClr val="hlink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/>
              </a:rPr>
              <a:t>Slideshow</a:t>
            </a:r>
            <a:r>
              <a:rPr lang="en-GB" sz="1600" b="1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-GB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/>
              </a:rPr>
              <a:t>Flaticon</a:t>
            </a:r>
            <a:r>
              <a:rPr lang="en-GB" sz="1600" b="1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-GB" sz="1600" b="1" i="0" u="none" strike="noStrike" cap="none">
                <a:solidFill>
                  <a:schemeClr val="hlink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/>
              </a:rPr>
              <a:t>Freepik</a:t>
            </a:r>
            <a:endParaRPr sz="1600" b="1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68" name="Google Shape;268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" name="Google Shape;270;p21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71" name="Google Shape;271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02BB18-6265-3DA2-07F2-2153AAE72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614321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1"/>
          </p:nvPr>
        </p:nvSpPr>
        <p:spPr>
          <a:xfrm>
            <a:off x="960000" y="1686800"/>
            <a:ext cx="6862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3"/>
          </p:nvPr>
        </p:nvSpPr>
        <p:spPr>
          <a:xfrm>
            <a:off x="959984" y="3329884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5"/>
          </p:nvPr>
        </p:nvSpPr>
        <p:spPr>
          <a:xfrm>
            <a:off x="959984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81" name="Google Shape;281;p22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82" name="Google Shape;282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3" name="Google Shape;283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2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85" name="Google Shape;285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6" name="Google Shape;286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7AAC3-1E6A-3B19-433F-46A815DFAE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239811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960000" y="1686784"/>
            <a:ext cx="66216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3"/>
          </p:nvPr>
        </p:nvSpPr>
        <p:spPr>
          <a:xfrm>
            <a:off x="959967" y="3329905"/>
            <a:ext cx="6621600" cy="11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5"/>
          </p:nvPr>
        </p:nvSpPr>
        <p:spPr>
          <a:xfrm>
            <a:off x="959951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6"/>
          </p:nvPr>
        </p:nvSpPr>
        <p:spPr>
          <a:xfrm>
            <a:off x="7581667" y="2774584"/>
            <a:ext cx="365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7"/>
          </p:nvPr>
        </p:nvSpPr>
        <p:spPr>
          <a:xfrm>
            <a:off x="7581600" y="3329883"/>
            <a:ext cx="36508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98" name="Google Shape;298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9" name="Google Shape;299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2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301" name="Google Shape;301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32C4A-1C9C-B049-72D7-851AD11E14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485632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11CB-591E-25F1-5E4D-A468FE5B7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700475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1C83A-5FC8-B52B-EC0C-AC5D08FE90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687152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C7226-1BD1-FF0B-9DEA-11C6169300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21047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7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310" name="Google Shape;310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1" name="Google Shape;311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" name="Google Shape;312;p27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313" name="Google Shape;313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4" name="Google Shape;314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15" name="Google Shape;315;p27"/>
          <p:cNvGrpSpPr/>
          <p:nvPr/>
        </p:nvGrpSpPr>
        <p:grpSpPr>
          <a:xfrm>
            <a:off x="1371967" y="1427418"/>
            <a:ext cx="2848285" cy="4003183"/>
            <a:chOff x="5380450" y="1070563"/>
            <a:chExt cx="2136214" cy="3002387"/>
          </a:xfrm>
        </p:grpSpPr>
        <p:sp>
          <p:nvSpPr>
            <p:cNvPr id="316" name="Google Shape;316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372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372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372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22" name="Google Shape;322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98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5" name="Google Shape;325;p27"/>
              <p:cNvGrpSpPr/>
              <p:nvPr/>
            </p:nvGrpSpPr>
            <p:grpSpPr>
              <a:xfrm>
                <a:off x="5794626" y="1542600"/>
                <a:ext cx="706511" cy="187247"/>
                <a:chOff x="5784976" y="732725"/>
                <a:chExt cx="706511" cy="187247"/>
              </a:xfrm>
            </p:grpSpPr>
            <p:sp>
              <p:nvSpPr>
                <p:cNvPr id="326" name="Google Shape;326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9" name="Google Shape;329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30" name="Google Shape;330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1" name="Google Shape;331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32" name="Google Shape;332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4" name="Google Shape;334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35" name="Google Shape;335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8" name="Google Shape;338;p27"/>
          <p:cNvGrpSpPr/>
          <p:nvPr/>
        </p:nvGrpSpPr>
        <p:grpSpPr>
          <a:xfrm>
            <a:off x="3043867" y="3955233"/>
            <a:ext cx="2280800" cy="351600"/>
            <a:chOff x="2282900" y="800475"/>
            <a:chExt cx="1710600" cy="263700"/>
          </a:xfrm>
        </p:grpSpPr>
        <p:sp>
          <p:nvSpPr>
            <p:cNvPr id="339" name="Google Shape;339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27"/>
          <p:cNvGrpSpPr/>
          <p:nvPr/>
        </p:nvGrpSpPr>
        <p:grpSpPr>
          <a:xfrm>
            <a:off x="3654008" y="2482821"/>
            <a:ext cx="1060521" cy="834819"/>
            <a:chOff x="7760767" y="1176066"/>
            <a:chExt cx="795391" cy="626114"/>
          </a:xfrm>
        </p:grpSpPr>
        <p:sp>
          <p:nvSpPr>
            <p:cNvPr id="343" name="Google Shape;343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7815931" y="1292088"/>
              <a:ext cx="594430" cy="276787"/>
              <a:chOff x="7603656" y="1520706"/>
              <a:chExt cx="657046" cy="305943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5BF264-6759-84FE-2A54-D33F34B2D2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5961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3267600" y="3425800"/>
            <a:ext cx="56568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2395000" y="1688633"/>
            <a:ext cx="7402000" cy="1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55" name="Google Shape;55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" name="Google Shape;56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57;p4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58" name="Google Shape;58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5A4F6-0E92-7881-6A02-8629CD171E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77018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2927033" y="1674300"/>
            <a:ext cx="8035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 idx="2" hasCustomPrompt="1"/>
          </p:nvPr>
        </p:nvSpPr>
        <p:spPr>
          <a:xfrm>
            <a:off x="1554000" y="1674300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3"/>
          </p:nvPr>
        </p:nvSpPr>
        <p:spPr>
          <a:xfrm>
            <a:off x="2927033" y="2392777"/>
            <a:ext cx="7951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 idx="4" hasCustomPrompt="1"/>
          </p:nvPr>
        </p:nvSpPr>
        <p:spPr>
          <a:xfrm>
            <a:off x="1554000" y="2392777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5"/>
          </p:nvPr>
        </p:nvSpPr>
        <p:spPr>
          <a:xfrm>
            <a:off x="2927033" y="3090471"/>
            <a:ext cx="795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 idx="6" hasCustomPrompt="1"/>
          </p:nvPr>
        </p:nvSpPr>
        <p:spPr>
          <a:xfrm>
            <a:off x="1554000" y="3132071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68" name="Google Shape;68;p5"/>
          <p:cNvSpPr txBox="1">
            <a:spLocks noGrp="1"/>
          </p:cNvSpPr>
          <p:nvPr>
            <p:ph type="title" idx="7"/>
          </p:nvPr>
        </p:nvSpPr>
        <p:spPr>
          <a:xfrm>
            <a:off x="2927033" y="4589816"/>
            <a:ext cx="8035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8" hasCustomPrompt="1"/>
          </p:nvPr>
        </p:nvSpPr>
        <p:spPr>
          <a:xfrm>
            <a:off x="1554000" y="3881741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9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72" name="Google Shape;72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" name="Google Shape;73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5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75" name="Google Shape;75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" name="Google Shape;76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7" name="Google Shape;77;p5"/>
          <p:cNvSpPr txBox="1">
            <a:spLocks noGrp="1"/>
          </p:cNvSpPr>
          <p:nvPr>
            <p:ph type="title" idx="13"/>
          </p:nvPr>
        </p:nvSpPr>
        <p:spPr>
          <a:xfrm>
            <a:off x="2927033" y="3881737"/>
            <a:ext cx="8035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title" idx="14"/>
          </p:nvPr>
        </p:nvSpPr>
        <p:spPr>
          <a:xfrm>
            <a:off x="2927033" y="5297895"/>
            <a:ext cx="8035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15" hasCustomPrompt="1"/>
          </p:nvPr>
        </p:nvSpPr>
        <p:spPr>
          <a:xfrm>
            <a:off x="1554000" y="4589805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16" hasCustomPrompt="1"/>
          </p:nvPr>
        </p:nvSpPr>
        <p:spPr>
          <a:xfrm>
            <a:off x="1554000" y="5297903"/>
            <a:ext cx="1208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rPr lang="en-US" dirty="0"/>
              <a:t>/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C94CA6-86FE-1D41-2888-43CBADA11D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 dirty="0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25179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264800" y="2525067"/>
            <a:ext cx="5248400" cy="1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title" idx="2"/>
          </p:nvPr>
        </p:nvSpPr>
        <p:spPr>
          <a:xfrm>
            <a:off x="1264800" y="1402667"/>
            <a:ext cx="21672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"/>
          </p:nvPr>
        </p:nvSpPr>
        <p:spPr>
          <a:xfrm>
            <a:off x="1264800" y="4523867"/>
            <a:ext cx="48696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87" name="Google Shape;8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6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90" name="Google Shape;9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" name="Google Shape;9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6C3DEB-3C26-929A-BB3F-BA17743AD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53827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5917200" y="1761467"/>
            <a:ext cx="48236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5917200" y="2911467"/>
            <a:ext cx="48236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97" name="Google Shape;9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00" name="Google Shape;10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9034E-243C-B469-A93B-6A170772B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53662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964900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4426257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7887632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189327" y="3404367"/>
            <a:ext cx="29016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subTitle" idx="1"/>
          </p:nvPr>
        </p:nvSpPr>
        <p:spPr>
          <a:xfrm>
            <a:off x="1189327" y="403085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title" idx="2"/>
          </p:nvPr>
        </p:nvSpPr>
        <p:spPr>
          <a:xfrm>
            <a:off x="4645200" y="3404367"/>
            <a:ext cx="29016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3"/>
          </p:nvPr>
        </p:nvSpPr>
        <p:spPr>
          <a:xfrm>
            <a:off x="4645200" y="403084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 idx="4"/>
          </p:nvPr>
        </p:nvSpPr>
        <p:spPr>
          <a:xfrm>
            <a:off x="8095140" y="3404400"/>
            <a:ext cx="29016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subTitle" idx="5"/>
          </p:nvPr>
        </p:nvSpPr>
        <p:spPr>
          <a:xfrm>
            <a:off x="8095140" y="4030883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605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3" name="Google Shape;113;p8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14" name="Google Shape;114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5" name="Google Shape;115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" name="Google Shape;116;p8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17" name="Google Shape;117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E1F66-C84D-81A5-045D-ECA1E7B33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984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1789933" y="1656700"/>
            <a:ext cx="3894400" cy="3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22" name="Google Shape;122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" name="Google Shape;123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9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25" name="Google Shape;125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" name="Google Shape;126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1C0C0-2B04-AC61-65A7-553269BDA1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8042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960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131" name="Google Shape;131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" name="Google Shape;132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10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34" name="Google Shape;134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" name="Google Shape;135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27ED69-C190-B9A4-6BE3-6865606E49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26196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8216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○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■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○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■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○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Fira Code"/>
              <a:buChar char="■"/>
              <a:defRPr sz="13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9" name="Google Shape;9;p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" name="Google Shape;10;p1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" name="Google Shape;12;p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" name="Google Shape;13;p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" name="Google Shape;14;p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5" name="Google Shape;15;p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" name="Google Shape;16;p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" name="Google Shape;19;p1"/>
          <p:cNvGrpSpPr/>
          <p:nvPr/>
        </p:nvGrpSpPr>
        <p:grpSpPr>
          <a:xfrm>
            <a:off x="11232001" y="278999"/>
            <a:ext cx="578079" cy="105199"/>
            <a:chOff x="8424000" y="285449"/>
            <a:chExt cx="433559" cy="78899"/>
          </a:xfrm>
        </p:grpSpPr>
        <p:cxnSp>
          <p:nvCxnSpPr>
            <p:cNvPr id="20" name="Google Shape;20;p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" name="Google Shape;21;p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1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3" name="Google Shape;23;p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" name="Google Shape;25;p1"/>
          <p:cNvGrpSpPr/>
          <p:nvPr/>
        </p:nvGrpSpPr>
        <p:grpSpPr>
          <a:xfrm>
            <a:off x="399049" y="252035"/>
            <a:ext cx="177607" cy="159125"/>
            <a:chOff x="222150" y="185025"/>
            <a:chExt cx="170100" cy="152400"/>
          </a:xfrm>
        </p:grpSpPr>
        <p:cxnSp>
          <p:nvCxnSpPr>
            <p:cNvPr id="26" name="Google Shape;26;p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9" name="Google Shape;29;p1"/>
          <p:cNvPicPr preferRelativeResize="0"/>
          <p:nvPr/>
        </p:nvPicPr>
        <p:blipFill>
          <a:blip r:embed="rId28">
            <a:alphaModFix amt="84000"/>
          </a:blip>
          <a:stretch>
            <a:fillRect/>
          </a:stretch>
        </p:blipFill>
        <p:spPr>
          <a:xfrm>
            <a:off x="960001" y="61634"/>
            <a:ext cx="1036865" cy="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291FE-051D-246D-84ED-6C7912C1A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3067" y="6343309"/>
            <a:ext cx="2839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swald" panose="00000500000000000000" pitchFamily="2" charset="0"/>
              </a:defRPr>
            </a:lvl1pPr>
          </a:lstStyle>
          <a:p>
            <a:r>
              <a:rPr lang="nl-BE" dirty="0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780652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06CF-8A37-5971-A35C-72E289653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232" y="1756433"/>
            <a:ext cx="6079967" cy="2142800"/>
          </a:xfrm>
        </p:spPr>
        <p:txBody>
          <a:bodyPr/>
          <a:lstStyle/>
          <a:p>
            <a:r>
              <a:rPr lang="en-US" dirty="0"/>
              <a:t>Test doubles #1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B7A6B-A2B5-1C32-BA8A-66CA87A60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E00D-BB65-F13A-9929-2286EBA7F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 dirty="0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86601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EA8B-8540-DAF4-80E6-4AAF2440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US" dirty="0"/>
              <a:t>Test doubles in real life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AE6F4-4ADD-3FCF-7852-42212A429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BE" dirty="0"/>
              <a:t>Bij de brandweer zijn er verschillende scenario’s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Indien het brand =&gt; stuur brandweer wagen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Indien ongeval =&gt; stuur ziekenwagen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Indien wespennest =&gt; kijk of er personeel vrij 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Personeel is vrij =&gt; stuur </a:t>
            </a:r>
            <a:r>
              <a:rPr lang="nl-BE" dirty="0" err="1"/>
              <a:t>verdeligingsploeg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Personeel is niet vrij =&gt; neem op in planning</a:t>
            </a:r>
          </a:p>
          <a:p>
            <a:endParaRPr lang="nl-BE" dirty="0"/>
          </a:p>
          <a:p>
            <a:pPr marL="194729" indent="0">
              <a:buNone/>
            </a:pPr>
            <a:r>
              <a:rPr lang="nl-BE" dirty="0"/>
              <a:t>Bij een oefening zal er geen echte brand, ongeval of wespennest zijn. We simuleren de telefoon en </a:t>
            </a:r>
            <a:r>
              <a:rPr lang="nl-BE" dirty="0" err="1"/>
              <a:t>personeelplanning</a:t>
            </a:r>
            <a:r>
              <a:rPr lang="nl-BE" dirty="0"/>
              <a:t> om elk scenario te gaan testen. </a:t>
            </a:r>
            <a:br>
              <a:rPr lang="nl-BE" dirty="0"/>
            </a:br>
            <a:endParaRPr lang="nl-BE" dirty="0"/>
          </a:p>
          <a:p>
            <a:pPr marL="194729" indent="0">
              <a:buNone/>
            </a:pPr>
            <a:r>
              <a:rPr lang="nl-BE" dirty="0"/>
              <a:t>In code doen we hetzelfde we controleren externe factoren (= </a:t>
            </a:r>
            <a:r>
              <a:rPr lang="nl-BE" dirty="0" err="1"/>
              <a:t>dependencies</a:t>
            </a:r>
            <a:r>
              <a:rPr lang="nl-BE" dirty="0"/>
              <a:t>) om elk mogelijke </a:t>
            </a:r>
            <a:r>
              <a:rPr lang="nl-BE" dirty="0" err="1"/>
              <a:t>outcome</a:t>
            </a:r>
            <a:r>
              <a:rPr lang="nl-BE" dirty="0"/>
              <a:t> te gaan valideren.</a:t>
            </a:r>
          </a:p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1B2B-C054-1FDB-0BF4-BD5EF6D55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34900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0CA1-83E0-312C-DA0E-4278BE62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nl-BE" dirty="0"/>
              <a:t>Wat is een Test double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FEB01-92BB-BBF6-1B43-2E9ACC8E9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BE" dirty="0"/>
              <a:t>Een test double is een klasse die </a:t>
            </a:r>
            <a:r>
              <a:rPr lang="nl-BE" b="1" dirty="0">
                <a:solidFill>
                  <a:schemeClr val="tx2"/>
                </a:solidFill>
              </a:rPr>
              <a:t>dezelfde publieke interface</a:t>
            </a:r>
            <a:r>
              <a:rPr lang="nl-BE" dirty="0"/>
              <a:t> heeft als een andere klasse.</a:t>
            </a:r>
          </a:p>
          <a:p>
            <a:pPr marL="194729" indent="0">
              <a:buNone/>
            </a:pPr>
            <a:endParaRPr lang="nl-BE" dirty="0"/>
          </a:p>
          <a:p>
            <a:pPr marL="194729" indent="0">
              <a:buNone/>
            </a:pPr>
            <a:r>
              <a:rPr lang="nl-BE" dirty="0"/>
              <a:t>De 2 </a:t>
            </a:r>
            <a:r>
              <a:rPr lang="nl-BE" dirty="0" err="1"/>
              <a:t>klasses</a:t>
            </a:r>
            <a:r>
              <a:rPr lang="nl-BE" dirty="0"/>
              <a:t> zien er hetzelfde uit aan de buitenkant maar bevatten een andere logica/implementatie. </a:t>
            </a:r>
          </a:p>
          <a:p>
            <a:pPr marL="194729" indent="0">
              <a:buNone/>
            </a:pPr>
            <a:r>
              <a:rPr lang="nl-BE" dirty="0"/>
              <a:t>Aan de hand van een testdoubles proberen we meer controle te krijgen tijdens het testen.</a:t>
            </a:r>
          </a:p>
          <a:p>
            <a:pPr marL="194729" indent="0">
              <a:buNone/>
            </a:pPr>
            <a:endParaRPr lang="nl-BE" dirty="0"/>
          </a:p>
          <a:p>
            <a:pPr marL="194729" indent="0">
              <a:buNone/>
            </a:pPr>
            <a:r>
              <a:rPr lang="nl-BE" dirty="0"/>
              <a:t>Om er voor te zorgen dat testdoubles wel degelijk </a:t>
            </a:r>
            <a:r>
              <a:rPr lang="nl-BE" b="1" dirty="0">
                <a:solidFill>
                  <a:schemeClr val="tx2"/>
                </a:solidFill>
              </a:rPr>
              <a:t>dezelfde publieke interface</a:t>
            </a:r>
            <a:r>
              <a:rPr lang="nl-BE" dirty="0"/>
              <a:t> hebben maken we gebruik van </a:t>
            </a:r>
            <a:r>
              <a:rPr lang="nl-BE" b="1" dirty="0">
                <a:solidFill>
                  <a:schemeClr val="tx2"/>
                </a:solidFill>
              </a:rPr>
              <a:t>interface types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61841-4833-2270-517C-D754E78D7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7263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E8D7-0EC8-87CC-905B-CE6627D0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Wanneer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test double </a:t>
            </a:r>
            <a:r>
              <a:rPr lang="en-BE" dirty="0" err="1"/>
              <a:t>gebruiken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58C0-DE07-5AEF-D1A5-2D3721CC0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Wanneer er kans is dat we andere systemen gaan aanspreken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Unit testen zijn kleine en korte tests</a:t>
            </a:r>
            <a:br>
              <a:rPr lang="nl-BE" dirty="0"/>
            </a:br>
            <a:r>
              <a:rPr lang="nl-BE" dirty="0"/>
              <a:t>Het is dus niet de bedoeling om databases, externe servers, andere systemen aan te spreken in onze tests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Wanneer afhankelijk zijn van logica in een andere klasse. 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Het is niet nodig voor elke afhankelijkheid een test double te maken. Bv.: Een data klasse die frequent gebruikt wordt.</a:t>
            </a:r>
          </a:p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C36C9-E822-D17E-B3D0-48DCB2BF96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546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0631E5-D2F8-7AC2-F5F0-E312188D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Casus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F0E2B7-029F-30AC-8511-FD4E94A0ACF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/ 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E4C3764-63EA-B833-310C-04ED5C6A1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807A-0778-7BA9-79C8-06E1B4697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08116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18B4B3-7395-22EE-77F4-CAE2A132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Casus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A1875-0BA7-2CAA-DA40-09ACE7A53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NL" dirty="0"/>
              <a:t>We gebruiken een applicatie die ons helpt met het wegschrijven van aanwezigheden/afwezigheden. De applicatie bestaat uit onderstaande files: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 err="1"/>
              <a:t>AbsenceCheck</a:t>
            </a:r>
            <a:endParaRPr lang="nl-NL" dirty="0"/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 err="1"/>
              <a:t>AbsenceHelper</a:t>
            </a:r>
            <a:endParaRPr lang="nl-NL" dirty="0"/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 err="1"/>
              <a:t>AbsenceTracker</a:t>
            </a:r>
            <a:endParaRPr lang="nl-NL" dirty="0"/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 err="1"/>
              <a:t>PresenceState</a:t>
            </a:r>
            <a:endParaRPr lang="nl-NL" dirty="0"/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/>
              <a:t>Program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/>
              <a:t>Student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NL" dirty="0" err="1"/>
              <a:t>StudentNotFoundException</a:t>
            </a:r>
            <a:endParaRPr lang="nl-NL" dirty="0"/>
          </a:p>
          <a:p>
            <a:pPr marL="194729" indent="0">
              <a:buNone/>
            </a:pPr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40EF8-AD38-B055-F1FD-74753D3D6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55173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E7D8-0690-9D26-7313-F8B410C7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Student klasse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0DFA-A950-B89D-1167-BC4C5833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De Student klasse is een data klasse die ons in staat stelt om Student gegevens bij te houden.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41AC8-3357-DF87-694D-B270C7B54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AAD2-9FDA-FD08-7430-24EBBDE4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85" y="2096720"/>
            <a:ext cx="5540829" cy="44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920-03FF-450F-0336-C6BEBB4C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AbsenceCheck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F3F1-A3F6-8DF1-66F8-D7F438EE5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De klasse </a:t>
            </a:r>
            <a:r>
              <a:rPr lang="nl-NL" dirty="0" err="1"/>
              <a:t>AbsenceCheck</a:t>
            </a:r>
            <a:r>
              <a:rPr lang="nl-NL" dirty="0"/>
              <a:t> wordt gebruikt om op een bepaalde dag bij te houden, welke studenten aanwezig, afwezig of verontschuldigd zijn.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E722B-C4C5-0B21-9AF3-439B96EC6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CD627-78B1-6F33-9260-ABAAA922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17" y="2458115"/>
            <a:ext cx="5089566" cy="33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43E-4D11-3F3D-F164-8AA71ED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PresenceState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2D030-8B94-DC5B-29B1-21BB2379F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Een </a:t>
            </a:r>
            <a:r>
              <a:rPr lang="nl-NL" dirty="0" err="1"/>
              <a:t>enum</a:t>
            </a:r>
            <a:r>
              <a:rPr lang="nl-NL" dirty="0"/>
              <a:t> die ons later gaat helpen om aan te geven of een student op een bepaalde dag aanwezig, afwezig of verontschuldigd 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17D02-1722-B01F-39BA-2449B1561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8EBA6-8702-E3E7-BC62-52F9B93A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92" y="2899100"/>
            <a:ext cx="4006415" cy="21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ECE4-F309-7400-630A-38A20A1E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StudentNotFoundException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AD6C4-1678-951A-C5A3-99F67A22B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Exception</a:t>
            </a:r>
            <a:r>
              <a:rPr lang="nl-NL" dirty="0"/>
              <a:t> die we kunnen gebruiken wanneer studenten niet terug gevonden worden.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259E8-CEB3-4694-166E-9803990E56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4126D-09A5-B951-DC39-561D07F7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09" y="2726723"/>
            <a:ext cx="7326782" cy="23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270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180142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23B59E-8757-25C2-296A-98B8FE4A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Opdracht</a:t>
            </a:r>
            <a:endParaRPr lang="nl-B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11304D-FEA2-85C6-2D08-7E72E20B90E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/01</a:t>
            </a:r>
            <a:endParaRPr lang="nl-B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ABA136-67B1-A74E-6131-1135FE9A4EA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BE" dirty="0"/>
              <a:t>Test Doubles</a:t>
            </a:r>
            <a:endParaRPr lang="nl-B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612A489-B707-2F9D-E5CA-0DC674E9C84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BE" dirty="0"/>
              <a:t>/02</a:t>
            </a:r>
            <a:endParaRPr lang="nl-B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20202F-6F12-1CFA-35F1-00E5F52B812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BE" dirty="0"/>
              <a:t>Casus</a:t>
            </a:r>
            <a:endParaRPr lang="nl-BE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50C3AE5-02C7-8546-EA1C-A624FD38911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BE" dirty="0"/>
              <a:t>/03</a:t>
            </a:r>
            <a:endParaRPr lang="nl-BE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4B2C7B-F6C4-16EA-DB03-F9691F7436A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BE" dirty="0"/>
              <a:t>Status of </a:t>
            </a:r>
            <a:r>
              <a:rPr lang="en-BE" dirty="0" err="1"/>
              <a:t>gedrag</a:t>
            </a:r>
            <a:r>
              <a:rPr lang="en-BE" dirty="0"/>
              <a:t> </a:t>
            </a:r>
            <a:r>
              <a:rPr lang="en-BE" dirty="0" err="1"/>
              <a:t>valideren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C94E927-E2F1-FAFD-8860-71EAAEC73650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nl-BE" dirty="0"/>
              <a:t>/04</a:t>
            </a:r>
            <a:endParaRPr lang="nl-BE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217B053-922D-03EF-A5F2-C5A46C7BB8D8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dirty="0"/>
              <a:t>// Test doubles</a:t>
            </a:r>
            <a:endParaRPr lang="nl-BE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9A6C23F-7BED-BC51-EF6F-89411F505F24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nl-BE" dirty="0"/>
              <a:t>Test double types</a:t>
            </a:r>
            <a:endParaRPr lang="nl-B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74DDD21-D4FC-1FA7-AC34-346165CC36C1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BE" dirty="0" err="1"/>
              <a:t>Oefeningen</a:t>
            </a:r>
            <a:endParaRPr lang="nl-BE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A9F27A4-4D09-DB40-A518-303FD3C46D9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BE" dirty="0"/>
              <a:t>/05</a:t>
            </a:r>
            <a:endParaRPr lang="nl-BE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F9EBE93-98A6-1974-C718-DD5157EA522A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r>
              <a:rPr lang="en-BE" dirty="0"/>
              <a:t>/06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3EB72-7BD3-386B-FE43-CFA7BD04D8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463952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8" b="64962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361712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54" b="46416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54187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29" b="29841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196750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21" b="18149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425559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29" b="6341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381980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A9CB-78B7-4596-CBF9-226A861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AbsenceTracker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E390-A08C-E9F8-17EC-8AA34C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dirty="0" err="1"/>
              <a:t>AbsenceTracker</a:t>
            </a:r>
            <a:r>
              <a:rPr lang="nl-NL" dirty="0"/>
              <a:t> wordt data toegevoegd aan de lijst van </a:t>
            </a:r>
            <a:r>
              <a:rPr lang="nl-NL" dirty="0" err="1"/>
              <a:t>AbsenceChecks</a:t>
            </a:r>
            <a:r>
              <a:rPr lang="nl-NL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8E87B-6F2E-51F6-2E6B-DB8196806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F990B-2F44-150D-BB22-4FBE1D44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70"/>
          <a:stretch/>
        </p:blipFill>
        <p:spPr>
          <a:xfrm>
            <a:off x="2779331" y="2038961"/>
            <a:ext cx="6633338" cy="4053039"/>
          </a:xfrm>
          <a:prstGeom prst="roundRect">
            <a:avLst>
              <a:gd name="adj" fmla="val 1916"/>
            </a:avLst>
          </a:prstGeom>
        </p:spPr>
      </p:pic>
    </p:spTree>
    <p:extLst>
      <p:ext uri="{BB962C8B-B14F-4D97-AF65-F5344CB8AC3E}">
        <p14:creationId xmlns:p14="http://schemas.microsoft.com/office/powerpoint/2010/main" val="335526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242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167745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9" b="62463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74096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6" b="45696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418635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4" b="27168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97574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1BFE980-082A-0CBF-1CBD-06E03F44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Opdracht</a:t>
            </a:r>
            <a:endParaRPr lang="nl-BE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07DB18A-C9FA-F172-D724-97B88CDD91D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BE" dirty="0"/>
              <a:t>/01</a:t>
            </a:r>
            <a:endParaRPr lang="nl-BE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77DA489D-623A-CC49-11C0-A2220C626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D7906D9-5D9C-9AD5-22F6-25028769F9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722366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08" b="18334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74650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41" b="5801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24051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449-D016-E9AC-A8E5-7E0E8DF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AbsenceHelper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852-7578-F6EC-8C63-1F99B1B26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 err="1"/>
              <a:t>AbsenceHelper</a:t>
            </a:r>
            <a:r>
              <a:rPr lang="nl-NL" dirty="0"/>
              <a:t> is een klasse die helpt bij het toevoegen van </a:t>
            </a:r>
            <a:r>
              <a:rPr lang="nl-NL" dirty="0" err="1"/>
              <a:t>AbsenceChecks</a:t>
            </a:r>
            <a:r>
              <a:rPr lang="nl-NL" dirty="0"/>
              <a:t>. Ook helpt deze klasse bij het terug krijgen van enkele statistieken. Het is deze klasse die we willen testen zonder dat deze afhankelijk is van andere </a:t>
            </a:r>
            <a:r>
              <a:rPr lang="nl-NL" dirty="0" err="1"/>
              <a:t>klasses</a:t>
            </a:r>
            <a:r>
              <a:rPr lang="nl-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7B28-957F-C256-A3ED-EFD644A5F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EF37C-CB6B-87EA-9B1E-60425814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92" b="450"/>
          <a:stretch/>
        </p:blipFill>
        <p:spPr>
          <a:xfrm>
            <a:off x="2608384" y="2448532"/>
            <a:ext cx="6975232" cy="3558188"/>
          </a:xfrm>
          <a:prstGeom prst="roundRect">
            <a:avLst>
              <a:gd name="adj" fmla="val 1347"/>
            </a:avLst>
          </a:prstGeom>
        </p:spPr>
      </p:pic>
    </p:spTree>
    <p:extLst>
      <p:ext uri="{BB962C8B-B14F-4D97-AF65-F5344CB8AC3E}">
        <p14:creationId xmlns:p14="http://schemas.microsoft.com/office/powerpoint/2010/main" val="87066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EA6C-AF0D-211C-8545-9D35093E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Hoe testdoubles introduceren?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9F19-1C52-4A95-B70C-03A4760C0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NL" dirty="0"/>
              <a:t>Stap 1 =&gt; Voorzie een interface type voor de publieke interface </a:t>
            </a:r>
            <a:r>
              <a:rPr lang="en-BE" dirty="0"/>
              <a:t>van de </a:t>
            </a:r>
            <a:r>
              <a:rPr lang="nl-NL" dirty="0"/>
              <a:t>klasse die een </a:t>
            </a:r>
            <a:r>
              <a:rPr lang="nl-NL" dirty="0" err="1"/>
              <a:t>dependency</a:t>
            </a:r>
            <a:r>
              <a:rPr lang="nl-NL" dirty="0"/>
              <a:t> is. En implementeer deze ook.</a:t>
            </a:r>
            <a:br>
              <a:rPr lang="nl-NL" dirty="0"/>
            </a:br>
            <a:r>
              <a:rPr lang="nl-NL" dirty="0"/>
              <a:t>Concreet: Voorzie een interface voor de </a:t>
            </a:r>
            <a:r>
              <a:rPr lang="nl-NL" dirty="0" err="1"/>
              <a:t>AbsenceTracker</a:t>
            </a:r>
            <a:r>
              <a:rPr lang="nl-NL" dirty="0"/>
              <a:t> klasse</a:t>
            </a:r>
            <a:br>
              <a:rPr lang="nl-NL" dirty="0"/>
            </a:br>
            <a:endParaRPr lang="nl-NL" dirty="0"/>
          </a:p>
          <a:p>
            <a:pPr marL="194729" indent="0">
              <a:buNone/>
            </a:pPr>
            <a:r>
              <a:rPr lang="nl-NL" dirty="0"/>
              <a:t>Stap 2 =&gt; Zorg er voor dat er een soort van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aanwezig is.</a:t>
            </a:r>
            <a:br>
              <a:rPr lang="nl-NL" dirty="0"/>
            </a:br>
            <a:r>
              <a:rPr lang="nl-NL" dirty="0"/>
              <a:t>Concreet: Dit kunnen we doen door de juiste </a:t>
            </a:r>
            <a:r>
              <a:rPr lang="nl-NL" dirty="0" err="1"/>
              <a:t>AbsenceTracker</a:t>
            </a:r>
            <a:r>
              <a:rPr lang="nl-NL" dirty="0"/>
              <a:t> in te stellen via de </a:t>
            </a:r>
            <a:r>
              <a:rPr lang="nl-NL" dirty="0" err="1"/>
              <a:t>constructor</a:t>
            </a:r>
            <a:endParaRPr lang="nl-NL" dirty="0"/>
          </a:p>
          <a:p>
            <a:pPr marL="194729" indent="0">
              <a:buNone/>
            </a:pPr>
            <a:endParaRPr lang="nl-NL" dirty="0"/>
          </a:p>
          <a:p>
            <a:pPr marL="194729" indent="0">
              <a:buNone/>
            </a:pPr>
            <a:r>
              <a:rPr lang="nl-NL" dirty="0"/>
              <a:t>Stap 3 =&gt; Gebruik de interface voor je testdoubles in het testproject.</a:t>
            </a:r>
          </a:p>
          <a:p>
            <a:pPr marL="194729" indent="0">
              <a:buNone/>
            </a:pP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F3762-9DCA-E3AF-267C-05AC83DD6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97657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BD0D-A52A-4A86-464B-CB0EAAFE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Stap 1: Interface schrijven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BBCEC-37B6-FB23-D3E2-11F5AAAE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63" y="4462601"/>
            <a:ext cx="2928874" cy="13346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B7147-5557-A3BB-CD6E-783B75FAF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E2FDC-F6B5-268B-9E62-6C115781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09" y="1649466"/>
            <a:ext cx="4634782" cy="26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4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8B89-4C68-FB50-FEDC-8E9E9AA2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//Stap 2: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voorzien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EA599-BED1-326A-3D60-AC7EA07B5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585200"/>
            <a:ext cx="5136000" cy="4506800"/>
          </a:xfrm>
        </p:spPr>
        <p:txBody>
          <a:bodyPr/>
          <a:lstStyle/>
          <a:p>
            <a:pPr marL="194729" indent="0">
              <a:buNone/>
            </a:pPr>
            <a:r>
              <a:rPr lang="nl-NL" dirty="0"/>
              <a:t>In de </a:t>
            </a:r>
            <a:r>
              <a:rPr lang="nl-NL" b="1" dirty="0" err="1">
                <a:solidFill>
                  <a:schemeClr val="tx2"/>
                </a:solidFill>
              </a:rPr>
              <a:t>AbsenceHelper</a:t>
            </a:r>
            <a:r>
              <a:rPr lang="nl-NL" dirty="0"/>
              <a:t> klasse voegen we deze code toe. Hierdoor hebben we iets meer vrijheid in afhankelijkheden die gebruikt worden in deze klasse.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6209-B892-96DC-807F-60B7E7A42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284AD-8802-7438-E6A5-655AFFAF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89" y="2921733"/>
            <a:ext cx="4160113" cy="20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8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7DADFE-AEE5-9622-7E9F-0FC30794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99" y="2525067"/>
            <a:ext cx="8154773" cy="1998800"/>
          </a:xfrm>
        </p:spPr>
        <p:txBody>
          <a:bodyPr/>
          <a:lstStyle/>
          <a:p>
            <a:r>
              <a:rPr lang="nl-NL" dirty="0"/>
              <a:t>// Testdouble types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D8B7BE-A15B-2ABB-2448-0E9425E6E20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nl-NL" dirty="0">
                <a:solidFill>
                  <a:schemeClr val="accent3"/>
                </a:solidFill>
              </a:rPr>
              <a:t>/ 04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57B7C5-3A82-8CD3-738D-3FEB57D8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D8607-B94E-9A47-B3E0-736CA2966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28960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07B9F5-C567-69C2-3211-553DF95F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Stubs</a:t>
            </a:r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FA5AB0-91F8-1C4D-6E7E-E687FDBAB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Een </a:t>
            </a:r>
            <a:r>
              <a:rPr lang="nl-NL" dirty="0" err="1"/>
              <a:t>stub</a:t>
            </a:r>
            <a:r>
              <a:rPr lang="nl-NL" dirty="0"/>
              <a:t> is implementatie van een interface die hard-</a:t>
            </a:r>
            <a:r>
              <a:rPr lang="nl-NL" dirty="0" err="1"/>
              <a:t>coded</a:t>
            </a:r>
            <a:r>
              <a:rPr lang="nl-NL" dirty="0"/>
              <a:t> waarden terug geeft om specifieke scenario’s te testen. </a:t>
            </a:r>
          </a:p>
          <a:p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94E8D-9891-99B8-903C-B27997C86A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E65694-9CA0-F7C6-480D-10A25F8B3F1E}"/>
              </a:ext>
            </a:extLst>
          </p:cNvPr>
          <p:cNvSpPr/>
          <p:nvPr/>
        </p:nvSpPr>
        <p:spPr>
          <a:xfrm>
            <a:off x="4816257" y="3300608"/>
            <a:ext cx="663880" cy="663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34AF25-86DF-401C-A01E-E8189B09A1BD}"/>
              </a:ext>
            </a:extLst>
          </p:cNvPr>
          <p:cNvSpPr/>
          <p:nvPr/>
        </p:nvSpPr>
        <p:spPr>
          <a:xfrm>
            <a:off x="8580329" y="3294345"/>
            <a:ext cx="657616" cy="6576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0EDDDE-5DA0-8500-723D-B61446039585}"/>
              </a:ext>
            </a:extLst>
          </p:cNvPr>
          <p:cNvCxnSpPr>
            <a:cxnSpLocks/>
          </p:cNvCxnSpPr>
          <p:nvPr/>
        </p:nvCxnSpPr>
        <p:spPr>
          <a:xfrm flipV="1">
            <a:off x="1728592" y="3563655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BDC7F1-5DFB-A944-3BED-29CE24953877}"/>
              </a:ext>
            </a:extLst>
          </p:cNvPr>
          <p:cNvCxnSpPr>
            <a:cxnSpLocks/>
          </p:cNvCxnSpPr>
          <p:nvPr/>
        </p:nvCxnSpPr>
        <p:spPr>
          <a:xfrm flipH="1">
            <a:off x="1684751" y="3699354"/>
            <a:ext cx="311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302EBD-18DA-28C6-D98B-9C9052939CF4}"/>
              </a:ext>
            </a:extLst>
          </p:cNvPr>
          <p:cNvSpPr txBox="1"/>
          <p:nvPr/>
        </p:nvSpPr>
        <p:spPr>
          <a:xfrm>
            <a:off x="1809372" y="3294345"/>
            <a:ext cx="2669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0" dirty="0" err="1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GetPresencePercentageForStudent</a:t>
            </a:r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19CEAC-0716-36C2-A4F7-1D1DD4B4A775}"/>
              </a:ext>
            </a:extLst>
          </p:cNvPr>
          <p:cNvCxnSpPr>
            <a:cxnSpLocks/>
          </p:cNvCxnSpPr>
          <p:nvPr/>
        </p:nvCxnSpPr>
        <p:spPr>
          <a:xfrm flipV="1">
            <a:off x="5511453" y="3531713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B9EB5A-E1BA-017B-9781-DE93452B0FFA}"/>
              </a:ext>
            </a:extLst>
          </p:cNvPr>
          <p:cNvCxnSpPr>
            <a:cxnSpLocks/>
          </p:cNvCxnSpPr>
          <p:nvPr/>
        </p:nvCxnSpPr>
        <p:spPr>
          <a:xfrm flipH="1">
            <a:off x="5467612" y="3667412"/>
            <a:ext cx="311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A16B6E-955A-C5C7-F4C8-17ADB702B1D1}"/>
              </a:ext>
            </a:extLst>
          </p:cNvPr>
          <p:cNvSpPr txBox="1"/>
          <p:nvPr/>
        </p:nvSpPr>
        <p:spPr>
          <a:xfrm>
            <a:off x="6448606" y="3255906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GetAbsenceChecks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4" name="Cloud Callout 23">
            <a:extLst>
              <a:ext uri="{FF2B5EF4-FFF2-40B4-BE49-F238E27FC236}">
                <a16:creationId xmlns:a16="http://schemas.microsoft.com/office/drawing/2014/main" id="{16BB7271-A5BE-C5B8-E4EC-CA101EF6E593}"/>
              </a:ext>
            </a:extLst>
          </p:cNvPr>
          <p:cNvSpPr/>
          <p:nvPr/>
        </p:nvSpPr>
        <p:spPr>
          <a:xfrm>
            <a:off x="9494729" y="1954060"/>
            <a:ext cx="2292263" cy="1177501"/>
          </a:xfrm>
          <a:prstGeom prst="cloudCallout">
            <a:avLst>
              <a:gd name="adj1" fmla="val -60476"/>
              <a:gd name="adj2" fmla="val 718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Stub</a:t>
            </a:r>
            <a:r>
              <a:rPr lang="nl-NL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voor </a:t>
            </a:r>
          </a:p>
          <a:p>
            <a:pPr algn="ctr"/>
            <a:r>
              <a:rPr lang="nl-NL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AbsenceTracker</a:t>
            </a:r>
            <a:endParaRPr lang="nl-NL" sz="1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660401-95B9-3432-BCDE-E2C142E9C9EE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9141639" y="3855655"/>
            <a:ext cx="534717" cy="534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DDA109-7DB5-2E51-A4E2-7025C0E65029}"/>
              </a:ext>
            </a:extLst>
          </p:cNvPr>
          <p:cNvCxnSpPr>
            <a:cxnSpLocks/>
          </p:cNvCxnSpPr>
          <p:nvPr/>
        </p:nvCxnSpPr>
        <p:spPr>
          <a:xfrm flipH="1">
            <a:off x="9551096" y="4246323"/>
            <a:ext cx="450937" cy="43841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9DC2AB-3A82-F1E7-B6BD-4A549B305030}"/>
              </a:ext>
            </a:extLst>
          </p:cNvPr>
          <p:cNvCxnSpPr>
            <a:cxnSpLocks/>
          </p:cNvCxnSpPr>
          <p:nvPr/>
        </p:nvCxnSpPr>
        <p:spPr>
          <a:xfrm>
            <a:off x="9839195" y="4528159"/>
            <a:ext cx="45093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atabase with solid fill">
            <a:extLst>
              <a:ext uri="{FF2B5EF4-FFF2-40B4-BE49-F238E27FC236}">
                <a16:creationId xmlns:a16="http://schemas.microsoft.com/office/drawing/2014/main" id="{F04FD71D-607C-1C60-295B-39560483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660" y="49853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4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74F-1AEF-4C99-0782-893C88DD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</a:t>
            </a:r>
            <a:r>
              <a:rPr lang="nl-NL" dirty="0" err="1"/>
              <a:t>Stub</a:t>
            </a:r>
            <a:r>
              <a:rPr lang="nl-NL" dirty="0"/>
              <a:t> - te testen methode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58BD-09D4-183C-0712-4E1817E8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25B6D-21F4-086C-571F-11A95F420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18270-79FF-83CB-70CF-4BC9E864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88" y="2164685"/>
            <a:ext cx="7772400" cy="32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F6CA-B1AA-9904-2D40-A3762B8E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Voorbeeld </a:t>
            </a:r>
            <a:r>
              <a:rPr lang="nl-NL"/>
              <a:t>Stub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CE5B2-192D-BA35-BDFA-DFC2506BC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BEDC0-9BDD-A193-AA10-648CC2199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AB9EF-1EB3-07BC-1BEE-5A47CAC70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" b="65995"/>
          <a:stretch/>
        </p:blipFill>
        <p:spPr>
          <a:xfrm>
            <a:off x="2603532" y="1591897"/>
            <a:ext cx="6984936" cy="5214389"/>
          </a:xfrm>
          <a:prstGeom prst="roundRect">
            <a:avLst>
              <a:gd name="adj" fmla="val 2166"/>
            </a:avLst>
          </a:prstGeom>
        </p:spPr>
      </p:pic>
    </p:spTree>
    <p:extLst>
      <p:ext uri="{BB962C8B-B14F-4D97-AF65-F5344CB8AC3E}">
        <p14:creationId xmlns:p14="http://schemas.microsoft.com/office/powerpoint/2010/main" val="248115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D485FD-D87B-85EC-9C35-59704DF7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Opdracht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CCA02B-6926-5AB5-B5CD-8A8202628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BE" dirty="0"/>
              <a:t>Schrijf de nodige unit tests voor het project </a:t>
            </a:r>
            <a:r>
              <a:rPr lang="nl-BE" dirty="0" err="1"/>
              <a:t>PersonAgeValidator</a:t>
            </a:r>
            <a:r>
              <a:rPr lang="nl-BE" dirty="0"/>
              <a:t>.</a:t>
            </a:r>
            <a:endParaRPr lang="en-BE" dirty="0"/>
          </a:p>
          <a:p>
            <a:pPr marL="194729" indent="0">
              <a:buNone/>
            </a:pPr>
            <a:r>
              <a:rPr lang="nl-BE" dirty="0"/>
              <a:t>Volgende </a:t>
            </a:r>
            <a:r>
              <a:rPr lang="nl-BE" dirty="0" err="1"/>
              <a:t>klasses</a:t>
            </a:r>
            <a:r>
              <a:rPr lang="nl-BE" dirty="0"/>
              <a:t> hebben tests nodig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/>
              <a:t>Person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 err="1"/>
              <a:t>AgeValidator</a:t>
            </a:r>
            <a:endParaRPr lang="nl-BE" dirty="0"/>
          </a:p>
          <a:p>
            <a:pPr marL="194729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C0E16-B115-8A2D-F941-EBBC206D2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11526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F6CA-B1AA-9904-2D40-A3762B8E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// Voorbeeld </a:t>
            </a:r>
            <a:r>
              <a:rPr lang="nl-NL"/>
              <a:t>Stub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CE5B2-192D-BA35-BDFA-DFC2506BC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BEDC0-9BDD-A193-AA10-648CC21997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AB9EF-1EB3-07BC-1BEE-5A47CAC70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92" b="12847"/>
          <a:stretch/>
        </p:blipFill>
        <p:spPr>
          <a:xfrm>
            <a:off x="2603532" y="1591897"/>
            <a:ext cx="6984936" cy="5214389"/>
          </a:xfrm>
          <a:prstGeom prst="roundRect">
            <a:avLst>
              <a:gd name="adj" fmla="val 2166"/>
            </a:avLst>
          </a:prstGeom>
        </p:spPr>
      </p:pic>
    </p:spTree>
    <p:extLst>
      <p:ext uri="{BB962C8B-B14F-4D97-AF65-F5344CB8AC3E}">
        <p14:creationId xmlns:p14="http://schemas.microsoft.com/office/powerpoint/2010/main" val="73234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BA19-2AAE-83E0-9E52-B8C08530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Test Stub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BA48-57F5-36F7-2BAC-46253557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26586-1F0B-DC41-B01A-FF6F0A247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B9E32-3DD2-89AD-7B31-760453D9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14"/>
          <a:stretch/>
        </p:blipFill>
        <p:spPr>
          <a:xfrm>
            <a:off x="1952625" y="1989647"/>
            <a:ext cx="8286750" cy="3558300"/>
          </a:xfrm>
          <a:prstGeom prst="roundRect">
            <a:avLst>
              <a:gd name="adj" fmla="val 2180"/>
            </a:avLst>
          </a:prstGeom>
        </p:spPr>
      </p:pic>
    </p:spTree>
    <p:extLst>
      <p:ext uri="{BB962C8B-B14F-4D97-AF65-F5344CB8AC3E}">
        <p14:creationId xmlns:p14="http://schemas.microsoft.com/office/powerpoint/2010/main" val="3978989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BA19-2AAE-83E0-9E52-B8C08530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Test Stub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BA48-57F5-36F7-2BAC-46253557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26586-1F0B-DC41-B01A-FF6F0A247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B9E32-3DD2-89AD-7B31-760453D9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08" b="806"/>
          <a:stretch/>
        </p:blipFill>
        <p:spPr>
          <a:xfrm>
            <a:off x="1952625" y="1989647"/>
            <a:ext cx="8286750" cy="3558300"/>
          </a:xfrm>
          <a:prstGeom prst="roundRect">
            <a:avLst>
              <a:gd name="adj" fmla="val 2180"/>
            </a:avLst>
          </a:prstGeom>
        </p:spPr>
      </p:pic>
    </p:spTree>
    <p:extLst>
      <p:ext uri="{BB962C8B-B14F-4D97-AF65-F5344CB8AC3E}">
        <p14:creationId xmlns:p14="http://schemas.microsoft.com/office/powerpoint/2010/main" val="80238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3C0E-C12A-BAE4-3192-0D07FF79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Fakes 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646ED-18B5-E455-3664-F3C3B2B59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585200"/>
            <a:ext cx="10272000" cy="4506800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Heel gelijkaardig aan een </a:t>
            </a:r>
            <a:r>
              <a:rPr lang="nl-BE" dirty="0" err="1"/>
              <a:t>stub</a:t>
            </a:r>
            <a:r>
              <a:rPr lang="nl-B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Fakes bevatten iets meer logica.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Komen vooral voor wanneer er meerdere acties achter elkaar uitgevoerd worden op 1 zelfde item.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BCA04-4ADD-AD4F-601C-1E13B4370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F0087-5C29-2A66-CCC6-B6CD4538A4D7}"/>
              </a:ext>
            </a:extLst>
          </p:cNvPr>
          <p:cNvSpPr/>
          <p:nvPr/>
        </p:nvSpPr>
        <p:spPr>
          <a:xfrm>
            <a:off x="4816257" y="4422827"/>
            <a:ext cx="663880" cy="663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AC7AB5-DA90-E4BF-7740-A54959C5971D}"/>
              </a:ext>
            </a:extLst>
          </p:cNvPr>
          <p:cNvSpPr/>
          <p:nvPr/>
        </p:nvSpPr>
        <p:spPr>
          <a:xfrm>
            <a:off x="7364940" y="4416564"/>
            <a:ext cx="657616" cy="6576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CD0888-7329-F715-C4F0-D094D3330D74}"/>
              </a:ext>
            </a:extLst>
          </p:cNvPr>
          <p:cNvCxnSpPr>
            <a:cxnSpLocks/>
          </p:cNvCxnSpPr>
          <p:nvPr/>
        </p:nvCxnSpPr>
        <p:spPr>
          <a:xfrm flipV="1">
            <a:off x="1728592" y="4685874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8BC6F-C6A8-F6F6-AA77-7ED619E4EAC4}"/>
              </a:ext>
            </a:extLst>
          </p:cNvPr>
          <p:cNvCxnSpPr>
            <a:cxnSpLocks/>
          </p:cNvCxnSpPr>
          <p:nvPr/>
        </p:nvCxnSpPr>
        <p:spPr>
          <a:xfrm flipH="1">
            <a:off x="1684751" y="4821573"/>
            <a:ext cx="311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674B6A-2B7A-CB3A-A06E-441F28A65BAB}"/>
              </a:ext>
            </a:extLst>
          </p:cNvPr>
          <p:cNvSpPr txBox="1"/>
          <p:nvPr/>
        </p:nvSpPr>
        <p:spPr>
          <a:xfrm>
            <a:off x="1809372" y="4416564"/>
            <a:ext cx="20281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0" err="1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CreateAbsenceCheck</a:t>
            </a:r>
            <a:r>
              <a:rPr lang="en-GB" sz="105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(…,…)</a:t>
            </a:r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AD974A-7A15-12F3-40AF-D68235E0DDBE}"/>
              </a:ext>
            </a:extLst>
          </p:cNvPr>
          <p:cNvCxnSpPr>
            <a:cxnSpLocks/>
          </p:cNvCxnSpPr>
          <p:nvPr/>
        </p:nvCxnSpPr>
        <p:spPr>
          <a:xfrm>
            <a:off x="5511453" y="4662283"/>
            <a:ext cx="1843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92816A-6EDD-3B68-2ECB-E94B6ED74E35}"/>
              </a:ext>
            </a:extLst>
          </p:cNvPr>
          <p:cNvCxnSpPr>
            <a:cxnSpLocks/>
          </p:cNvCxnSpPr>
          <p:nvPr/>
        </p:nvCxnSpPr>
        <p:spPr>
          <a:xfrm flipH="1">
            <a:off x="5467612" y="4789631"/>
            <a:ext cx="1887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5608B-EA21-E982-7AF3-A7AE218115A4}"/>
              </a:ext>
            </a:extLst>
          </p:cNvPr>
          <p:cNvSpPr txBox="1"/>
          <p:nvPr/>
        </p:nvSpPr>
        <p:spPr>
          <a:xfrm>
            <a:off x="5933486" y="4424261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GetGrades</a:t>
            </a:r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710060E-CDE0-E01A-0445-40310F2B335A}"/>
              </a:ext>
            </a:extLst>
          </p:cNvPr>
          <p:cNvSpPr/>
          <p:nvPr/>
        </p:nvSpPr>
        <p:spPr>
          <a:xfrm>
            <a:off x="8182099" y="3475811"/>
            <a:ext cx="2274125" cy="801720"/>
          </a:xfrm>
          <a:prstGeom prst="cloudCallout">
            <a:avLst>
              <a:gd name="adj1" fmla="val -55776"/>
              <a:gd name="adj2" fmla="val 800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Fake voor </a:t>
            </a:r>
          </a:p>
          <a:p>
            <a:pPr algn="ctr"/>
            <a:r>
              <a:rPr lang="nl-NL" sz="120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AbsenceTracker</a:t>
            </a:r>
            <a:endParaRPr lang="nl-NL" sz="120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9FC3FC2-6745-423E-4245-E4B45B8ED842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6417841" y="3146921"/>
            <a:ext cx="6263" cy="2545551"/>
          </a:xfrm>
          <a:prstGeom prst="curvedConnector3">
            <a:avLst>
              <a:gd name="adj1" fmla="val 3750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5E84C31-29A4-6E9B-7B8B-12B02E5305A3}"/>
              </a:ext>
            </a:extLst>
          </p:cNvPr>
          <p:cNvSpPr txBox="1"/>
          <p:nvPr/>
        </p:nvSpPr>
        <p:spPr>
          <a:xfrm>
            <a:off x="5205597" y="2966362"/>
            <a:ext cx="2589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AddStudentsAsPresentToToday</a:t>
            </a:r>
            <a:r>
              <a:rPr lang="en-GB" sz="105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94B0B41B-0A47-F8F4-1BCA-1C90A347D4E0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6417841" y="3146921"/>
            <a:ext cx="6263" cy="2545551"/>
          </a:xfrm>
          <a:prstGeom prst="curvedConnector3">
            <a:avLst>
              <a:gd name="adj1" fmla="val 105759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E3DD4D-0065-35EA-1B8A-A421FB3D9240}"/>
              </a:ext>
            </a:extLst>
          </p:cNvPr>
          <p:cNvSpPr txBox="1"/>
          <p:nvPr/>
        </p:nvSpPr>
        <p:spPr>
          <a:xfrm>
            <a:off x="5205597" y="3485230"/>
            <a:ext cx="2589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AddStudentsAsExcusedToToday</a:t>
            </a:r>
            <a:r>
              <a:rPr lang="en-GB" sz="105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5A439E6-84AC-6649-5461-C279BA4B87C1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6417841" y="3146921"/>
            <a:ext cx="6263" cy="2545551"/>
          </a:xfrm>
          <a:prstGeom prst="curvedConnector3">
            <a:avLst>
              <a:gd name="adj1" fmla="val 19298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12FCACF-248B-46DB-4247-58DABF209853}"/>
              </a:ext>
            </a:extLst>
          </p:cNvPr>
          <p:cNvSpPr txBox="1"/>
          <p:nvPr/>
        </p:nvSpPr>
        <p:spPr>
          <a:xfrm>
            <a:off x="5205597" y="3942735"/>
            <a:ext cx="2589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AddStudentsAsPresentToToday</a:t>
            </a:r>
            <a:r>
              <a:rPr lang="en-GB" sz="105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61" name="Graphic 60" descr="Calculator with solid fill">
            <a:extLst>
              <a:ext uri="{FF2B5EF4-FFF2-40B4-BE49-F238E27FC236}">
                <a16:creationId xmlns:a16="http://schemas.microsoft.com/office/drawing/2014/main" id="{5CCF1295-DBA6-4A60-202C-0696D082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1394" y="4806325"/>
            <a:ext cx="1387275" cy="1387275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48BA4DB-7555-7BDE-0B4D-3BEC55713579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926250" y="4977874"/>
            <a:ext cx="1392911" cy="45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665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45CB-1015-4D5D-5C29-85F600AA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Fakes -  te </a:t>
            </a:r>
            <a:r>
              <a:rPr lang="en-BE" dirty="0" err="1"/>
              <a:t>testen</a:t>
            </a:r>
            <a:r>
              <a:rPr lang="en-BE" dirty="0"/>
              <a:t> </a:t>
            </a:r>
            <a:r>
              <a:rPr lang="en-BE" dirty="0" err="1"/>
              <a:t>methode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8023-9F94-56B3-2089-6E0DBB1BA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C468F-3AF0-C429-B2B2-134D6CA2D5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895BF-43F5-01B3-6671-240BDB38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13" y="1889100"/>
            <a:ext cx="9404838" cy="38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77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D597-F7E0-F26F-F740-18ABCC1B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14A8F-552B-3AF7-1844-180AE344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Voorbeeld Fake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C164D-A48C-0135-5012-894DA0A1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22"/>
          <a:stretch/>
        </p:blipFill>
        <p:spPr>
          <a:xfrm>
            <a:off x="3638397" y="1871703"/>
            <a:ext cx="4664685" cy="3933793"/>
          </a:xfrm>
          <a:prstGeom prst="roundRect">
            <a:avLst>
              <a:gd name="adj" fmla="val 1924"/>
            </a:avLst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0367A-10B1-4DDA-325E-5C9563446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173298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D597-F7E0-F26F-F740-18ABCC1B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14A8F-552B-3AF7-1844-180AE344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Voorbeeld Fake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C164D-A48C-0135-5012-894DA0A1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70" b="20652"/>
          <a:stretch/>
        </p:blipFill>
        <p:spPr>
          <a:xfrm>
            <a:off x="3638397" y="1871703"/>
            <a:ext cx="4664685" cy="3933793"/>
          </a:xfrm>
          <a:prstGeom prst="roundRect">
            <a:avLst>
              <a:gd name="adj" fmla="val 1924"/>
            </a:avLst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0367A-10B1-4DDA-325E-5C9563446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43763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D597-F7E0-F26F-F740-18ABCC1B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14A8F-552B-3AF7-1844-180AE344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Voorbeeld Fake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C164D-A48C-0135-5012-894DA0A1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04" b="318"/>
          <a:stretch/>
        </p:blipFill>
        <p:spPr>
          <a:xfrm>
            <a:off x="3638397" y="1871703"/>
            <a:ext cx="4664685" cy="3933793"/>
          </a:xfrm>
          <a:prstGeom prst="roundRect">
            <a:avLst>
              <a:gd name="adj" fmla="val 1924"/>
            </a:avLst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0367A-10B1-4DDA-325E-5C9563446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04275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23B3-B1D4-FCE1-4781-A565E204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Test Fake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A207-2426-913F-02C2-5E42AE10C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5970F-ED0E-0F87-F1AB-30BE84B79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CCCE4-F86D-4359-4CA8-CC7798BD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8472"/>
            <a:ext cx="7772400" cy="41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5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9C34-C8FD-3381-C100-15891C0A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Mocks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023B3-36D1-8AE1-9D2D-3C13850C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/>
              <a:t>Mocks worden gebruikt om te controleren of een bepaald gedrag is uitgevoerd.</a:t>
            </a:r>
          </a:p>
          <a:p>
            <a:pPr marL="194729" indent="0">
              <a:buNone/>
            </a:pP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C6926-6CF6-1931-FB08-AF6ADC0403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2EA39-2F0D-88D3-3DF9-BEB5DC20C10B}"/>
              </a:ext>
            </a:extLst>
          </p:cNvPr>
          <p:cNvSpPr/>
          <p:nvPr/>
        </p:nvSpPr>
        <p:spPr>
          <a:xfrm>
            <a:off x="4816257" y="3300608"/>
            <a:ext cx="663880" cy="663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C4911D-10C5-57D1-A8E8-1BC11115DD78}"/>
              </a:ext>
            </a:extLst>
          </p:cNvPr>
          <p:cNvSpPr/>
          <p:nvPr/>
        </p:nvSpPr>
        <p:spPr>
          <a:xfrm>
            <a:off x="8580329" y="3294345"/>
            <a:ext cx="657616" cy="6576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E6E61C-F2DC-31A2-9157-2B373861E8EF}"/>
              </a:ext>
            </a:extLst>
          </p:cNvPr>
          <p:cNvCxnSpPr>
            <a:cxnSpLocks/>
          </p:cNvCxnSpPr>
          <p:nvPr/>
        </p:nvCxnSpPr>
        <p:spPr>
          <a:xfrm flipV="1">
            <a:off x="1728592" y="3563655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81F68-67F8-DECB-59BC-7F1243DBFA28}"/>
              </a:ext>
            </a:extLst>
          </p:cNvPr>
          <p:cNvSpPr txBox="1"/>
          <p:nvPr/>
        </p:nvSpPr>
        <p:spPr>
          <a:xfrm>
            <a:off x="2494289" y="3304261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0" err="1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AddNewStudent</a:t>
            </a:r>
            <a:r>
              <a:rPr lang="en-GB" sz="1050" b="0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29CA9B-5C19-C021-0117-B331DDE30C00}"/>
              </a:ext>
            </a:extLst>
          </p:cNvPr>
          <p:cNvCxnSpPr>
            <a:cxnSpLocks/>
          </p:cNvCxnSpPr>
          <p:nvPr/>
        </p:nvCxnSpPr>
        <p:spPr>
          <a:xfrm flipV="1">
            <a:off x="5511453" y="3531713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8260DF-67E3-F03C-EA03-21DE053E9A67}"/>
              </a:ext>
            </a:extLst>
          </p:cNvPr>
          <p:cNvSpPr txBox="1"/>
          <p:nvPr/>
        </p:nvSpPr>
        <p:spPr>
          <a:xfrm>
            <a:off x="6131492" y="3251914"/>
            <a:ext cx="2268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AddStudentAsAbsentToDay</a:t>
            </a:r>
            <a:r>
              <a:rPr lang="en-GB" sz="105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  <a:p>
            <a:endParaRPr lang="en-GB" sz="1050" b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4246B9DD-D626-D512-C33D-487B1D635B44}"/>
              </a:ext>
            </a:extLst>
          </p:cNvPr>
          <p:cNvSpPr/>
          <p:nvPr/>
        </p:nvSpPr>
        <p:spPr>
          <a:xfrm>
            <a:off x="9494729" y="1954060"/>
            <a:ext cx="2292263" cy="1177501"/>
          </a:xfrm>
          <a:prstGeom prst="cloudCallout">
            <a:avLst>
              <a:gd name="adj1" fmla="val -60476"/>
              <a:gd name="adj2" fmla="val 718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Mock voor </a:t>
            </a:r>
          </a:p>
          <a:p>
            <a:pPr algn="ctr"/>
            <a:r>
              <a:rPr lang="nl-NL" sz="120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AbsenceTracker</a:t>
            </a:r>
            <a:endParaRPr lang="nl-NL" sz="120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88C449-A01F-1DFA-FEC1-1B3202696291}"/>
              </a:ext>
            </a:extLst>
          </p:cNvPr>
          <p:cNvCxnSpPr>
            <a:cxnSpLocks/>
          </p:cNvCxnSpPr>
          <p:nvPr/>
        </p:nvCxnSpPr>
        <p:spPr>
          <a:xfrm flipH="1">
            <a:off x="7139836" y="3459663"/>
            <a:ext cx="125941" cy="125638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3E569-A2B2-068C-3855-22A9010BEB58}"/>
              </a:ext>
            </a:extLst>
          </p:cNvPr>
          <p:cNvSpPr txBox="1"/>
          <p:nvPr/>
        </p:nvSpPr>
        <p:spPr>
          <a:xfrm>
            <a:off x="6469272" y="4699501"/>
            <a:ext cx="23487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Action to Verify</a:t>
            </a:r>
            <a:br>
              <a:rPr lang="en-GB" sz="1050" b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GB" sz="1050" b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GB" sz="1050" b="0">
                <a:solidFill>
                  <a:schemeClr val="accent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test pass when called</a:t>
            </a:r>
          </a:p>
        </p:txBody>
      </p:sp>
    </p:spTree>
    <p:extLst>
      <p:ext uri="{BB962C8B-B14F-4D97-AF65-F5344CB8AC3E}">
        <p14:creationId xmlns:p14="http://schemas.microsoft.com/office/powerpoint/2010/main" val="81326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6C17-F4EC-119A-A5BD-1E084C90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Oplossing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BF95D-6659-C8CC-69F7-A6E0DD4D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6F7FF-00F3-2AC3-DD43-6FB7AE45E8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89E7C-2D83-BA6C-CD36-07177033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16" y="1631200"/>
            <a:ext cx="4551804" cy="450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DD6BA-CD6C-9632-047D-A9CF7BA2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01" y="1202200"/>
            <a:ext cx="4227266" cy="52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1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2058-08E8-0925-09FB-AD375589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Mocks – te testen methode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7467B-E44D-F787-2F1E-EC69C2E19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9DD80-D0B3-FA1C-E9FA-7EF723EF9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5C265-6625-55E8-324B-55329CA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70" y="2480711"/>
            <a:ext cx="7772400" cy="28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7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5F94-D8E6-4837-515A-89BD3BB7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Voorbeeld Mock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65693-154F-4C21-7AA8-A14DB12C4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23264-7A50-2417-9FBA-3EAFEE53CD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62A29-E7EC-D35E-76A6-687415D5F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59"/>
          <a:stretch/>
        </p:blipFill>
        <p:spPr>
          <a:xfrm>
            <a:off x="2888925" y="1720935"/>
            <a:ext cx="6294142" cy="4266506"/>
          </a:xfrm>
          <a:prstGeom prst="roundRect">
            <a:avLst>
              <a:gd name="adj" fmla="val 1244"/>
            </a:avLst>
          </a:prstGeom>
        </p:spPr>
      </p:pic>
    </p:spTree>
    <p:extLst>
      <p:ext uri="{BB962C8B-B14F-4D97-AF65-F5344CB8AC3E}">
        <p14:creationId xmlns:p14="http://schemas.microsoft.com/office/powerpoint/2010/main" val="3091499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041A-4DC1-2089-155C-4DCFF448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Test Mock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E7D85-FC0D-56D9-150A-1E1B426D1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AFD29-741A-7EDC-B4F7-5977D037CE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93CAE-93EA-F50F-8D88-63BDB571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01" y="1869190"/>
            <a:ext cx="5898715" cy="3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4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9151-DD18-7F4B-9881-779D1D0A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// </a:t>
            </a:r>
            <a:r>
              <a:rPr lang="nl-NL" err="1"/>
              <a:t>Spy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165C1-1774-5989-F246-8BDFDFA6C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NL" dirty="0"/>
              <a:t>Het verschil tussen spies &amp; </a:t>
            </a:r>
            <a:r>
              <a:rPr lang="nl-NL" dirty="0" err="1"/>
              <a:t>mocks</a:t>
            </a:r>
            <a:r>
              <a:rPr lang="nl-NL" dirty="0"/>
              <a:t> is behoorlijk klein. </a:t>
            </a:r>
          </a:p>
          <a:p>
            <a:pPr marL="194729" indent="0">
              <a:buNone/>
            </a:pPr>
            <a:r>
              <a:rPr lang="nl-NL" dirty="0"/>
              <a:t>Mocks testen direct of iets correct is</a:t>
            </a:r>
          </a:p>
          <a:p>
            <a:pPr marL="194729" indent="0">
              <a:buNone/>
            </a:pPr>
            <a:r>
              <a:rPr lang="nl-NL" dirty="0"/>
              <a:t>Spies houdt data bij en verifieerd nadien of de data correct is. In de unit test.</a:t>
            </a:r>
          </a:p>
          <a:p>
            <a:pPr marL="194729" indent="0">
              <a:buNone/>
            </a:pP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FC836-4A9E-958C-C685-D6FC30E451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A2A891-0A2C-4E27-A5CB-A81D9695AC21}"/>
              </a:ext>
            </a:extLst>
          </p:cNvPr>
          <p:cNvSpPr/>
          <p:nvPr/>
        </p:nvSpPr>
        <p:spPr>
          <a:xfrm>
            <a:off x="4453002" y="3598742"/>
            <a:ext cx="663880" cy="663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1996D7-5438-19C6-EE66-F679DF2ED72C}"/>
              </a:ext>
            </a:extLst>
          </p:cNvPr>
          <p:cNvSpPr/>
          <p:nvPr/>
        </p:nvSpPr>
        <p:spPr>
          <a:xfrm>
            <a:off x="8217074" y="3592479"/>
            <a:ext cx="657616" cy="6576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4E0D60-6F41-1899-E987-0A7B4E6F5B34}"/>
              </a:ext>
            </a:extLst>
          </p:cNvPr>
          <p:cNvCxnSpPr>
            <a:cxnSpLocks/>
          </p:cNvCxnSpPr>
          <p:nvPr/>
        </p:nvCxnSpPr>
        <p:spPr>
          <a:xfrm flipV="1">
            <a:off x="1365337" y="3861789"/>
            <a:ext cx="3068876" cy="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3D6186-74EA-EB0C-82BF-73797F51B96F}"/>
              </a:ext>
            </a:extLst>
          </p:cNvPr>
          <p:cNvSpPr txBox="1"/>
          <p:nvPr/>
        </p:nvSpPr>
        <p:spPr>
          <a:xfrm>
            <a:off x="2131034" y="3602395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0" err="1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RemoveStudent</a:t>
            </a:r>
            <a:r>
              <a:rPr lang="en-GB" sz="1050" b="0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7313B-2F98-190B-CB20-A921AEB73C34}"/>
              </a:ext>
            </a:extLst>
          </p:cNvPr>
          <p:cNvSpPr txBox="1"/>
          <p:nvPr/>
        </p:nvSpPr>
        <p:spPr>
          <a:xfrm>
            <a:off x="5490788" y="2607637"/>
            <a:ext cx="25891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RemovePresentStudentFromDay</a:t>
            </a:r>
            <a:r>
              <a:rPr lang="en-GB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  <a:p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E0AEA5E4-308C-4CB2-C046-2C9FCBA1F8A6}"/>
              </a:ext>
            </a:extLst>
          </p:cNvPr>
          <p:cNvSpPr/>
          <p:nvPr/>
        </p:nvSpPr>
        <p:spPr>
          <a:xfrm>
            <a:off x="9131474" y="2252194"/>
            <a:ext cx="2292263" cy="1177501"/>
          </a:xfrm>
          <a:prstGeom prst="cloudCallout">
            <a:avLst>
              <a:gd name="adj1" fmla="val -60476"/>
              <a:gd name="adj2" fmla="val 718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Spy voor </a:t>
            </a:r>
          </a:p>
          <a:p>
            <a:pPr algn="ctr"/>
            <a:r>
              <a:rPr lang="nl-NL" sz="120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AbsenceTracker</a:t>
            </a:r>
            <a:endParaRPr lang="nl-NL" sz="120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CA8FB63-51C6-6ED3-C4A7-E9B6715B55FF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6662281" y="1715141"/>
            <a:ext cx="6263" cy="3760940"/>
          </a:xfrm>
          <a:prstGeom prst="curvedConnector3">
            <a:avLst>
              <a:gd name="adj1" fmla="val 12032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75FA675-C544-D91A-C3A6-BC1B76779DBE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5400000" flipH="1" flipV="1">
            <a:off x="6662929" y="2045515"/>
            <a:ext cx="7180" cy="3293721"/>
          </a:xfrm>
          <a:prstGeom prst="curvedConnector3">
            <a:avLst>
              <a:gd name="adj1" fmla="val 5114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FB4A8-4BE2-61F8-1BEE-3016D40BFC55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5116882" y="3921287"/>
            <a:ext cx="3100192" cy="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FA926B-3DC2-6FFF-46F3-E9BC23EDDF14}"/>
              </a:ext>
            </a:extLst>
          </p:cNvPr>
          <p:cNvSpPr txBox="1"/>
          <p:nvPr/>
        </p:nvSpPr>
        <p:spPr>
          <a:xfrm>
            <a:off x="5490788" y="3092450"/>
            <a:ext cx="25891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RemoveAbsentStudentFromDay</a:t>
            </a:r>
            <a:r>
              <a:rPr lang="en-GB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  <a:p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1B54FA-2085-551E-D8DF-88129E524EB1}"/>
              </a:ext>
            </a:extLst>
          </p:cNvPr>
          <p:cNvSpPr txBox="1"/>
          <p:nvPr/>
        </p:nvSpPr>
        <p:spPr>
          <a:xfrm>
            <a:off x="5462181" y="3648562"/>
            <a:ext cx="25891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RemoveExcusedStudentFromDay</a:t>
            </a:r>
            <a:r>
              <a:rPr lang="en-GB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(…)</a:t>
            </a:r>
          </a:p>
          <a:p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89E5CE-8991-295D-2C3D-0B1C146E5F56}"/>
              </a:ext>
            </a:extLst>
          </p:cNvPr>
          <p:cNvCxnSpPr>
            <a:stCxn id="6" idx="5"/>
          </p:cNvCxnSpPr>
          <p:nvPr/>
        </p:nvCxnSpPr>
        <p:spPr>
          <a:xfrm>
            <a:off x="8778384" y="4153789"/>
            <a:ext cx="723756" cy="56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Disk with solid fill">
            <a:extLst>
              <a:ext uri="{FF2B5EF4-FFF2-40B4-BE49-F238E27FC236}">
                <a16:creationId xmlns:a16="http://schemas.microsoft.com/office/drawing/2014/main" id="{8E227648-295F-F05E-4A65-46A61975A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9007" y="4610100"/>
            <a:ext cx="914400" cy="9144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A82D27-3831-34E5-EE90-9189CB476DC6}"/>
              </a:ext>
            </a:extLst>
          </p:cNvPr>
          <p:cNvCxnSpPr/>
          <p:nvPr/>
        </p:nvCxnSpPr>
        <p:spPr>
          <a:xfrm flipH="1">
            <a:off x="7528560" y="5067300"/>
            <a:ext cx="1813560" cy="190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B4F5FF-4536-11B9-69ED-7EC54B6282E1}"/>
              </a:ext>
            </a:extLst>
          </p:cNvPr>
          <p:cNvSpPr txBox="1"/>
          <p:nvPr/>
        </p:nvSpPr>
        <p:spPr>
          <a:xfrm>
            <a:off x="6096000" y="5272800"/>
            <a:ext cx="33906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Validatie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data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wordt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opgeslagen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</a:t>
            </a:r>
            <a:b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zodat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deze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nadien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kan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gevalideerd</a:t>
            </a:r>
            <a:r>
              <a:rPr lang="en-BE" sz="105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BE" sz="105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worden</a:t>
            </a:r>
            <a:endParaRPr lang="en-GB" sz="105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GB" sz="1050" b="0" dirty="0">
              <a:solidFill>
                <a:schemeClr val="tx2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9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A732-3FFF-4D24-7984-D7E8A52E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Spy - te </a:t>
            </a:r>
            <a:r>
              <a:rPr lang="en-BE" dirty="0" err="1"/>
              <a:t>testen</a:t>
            </a:r>
            <a:r>
              <a:rPr lang="en-BE" dirty="0"/>
              <a:t> </a:t>
            </a:r>
            <a:r>
              <a:rPr lang="en-BE" dirty="0" err="1"/>
              <a:t>methode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D5AC-9EC2-601D-9A52-0D6EBC9DE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B7591-0072-A07B-4B13-42FA7903A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7041-4D7B-EB9F-82E7-C2074913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17" y="1585200"/>
            <a:ext cx="6689251" cy="45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1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015E-4338-A25F-51D6-BC976F29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Voorbeeld</a:t>
            </a:r>
            <a:r>
              <a:rPr lang="en-BE" dirty="0"/>
              <a:t> Spy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A364-ABB0-5EED-790B-A2A4183D1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3CC9D-661A-E8E6-9A1A-80652B814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F87B-0EDC-5A89-D76A-D4665B06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77"/>
          <a:stretch/>
        </p:blipFill>
        <p:spPr>
          <a:xfrm>
            <a:off x="2797762" y="1675631"/>
            <a:ext cx="6596475" cy="4850769"/>
          </a:xfrm>
          <a:prstGeom prst="roundRect">
            <a:avLst>
              <a:gd name="adj" fmla="val 1125"/>
            </a:avLst>
          </a:prstGeom>
        </p:spPr>
      </p:pic>
    </p:spTree>
    <p:extLst>
      <p:ext uri="{BB962C8B-B14F-4D97-AF65-F5344CB8AC3E}">
        <p14:creationId xmlns:p14="http://schemas.microsoft.com/office/powerpoint/2010/main" val="123245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015E-4338-A25F-51D6-BC976F29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Voorbeeld</a:t>
            </a:r>
            <a:r>
              <a:rPr lang="en-BE" dirty="0"/>
              <a:t> Spy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A364-ABB0-5EED-790B-A2A4183D1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3CC9D-661A-E8E6-9A1A-80652B814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F87B-0EDC-5A89-D76A-D4665B06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05" b="21571"/>
          <a:stretch/>
        </p:blipFill>
        <p:spPr>
          <a:xfrm>
            <a:off x="2797762" y="1675631"/>
            <a:ext cx="6596475" cy="4850769"/>
          </a:xfrm>
          <a:prstGeom prst="roundRect">
            <a:avLst>
              <a:gd name="adj" fmla="val 1125"/>
            </a:avLst>
          </a:prstGeom>
        </p:spPr>
      </p:pic>
    </p:spTree>
    <p:extLst>
      <p:ext uri="{BB962C8B-B14F-4D97-AF65-F5344CB8AC3E}">
        <p14:creationId xmlns:p14="http://schemas.microsoft.com/office/powerpoint/2010/main" val="188812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015E-4338-A25F-51D6-BC976F29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Voorbeeld</a:t>
            </a:r>
            <a:r>
              <a:rPr lang="en-BE" dirty="0"/>
              <a:t> Spy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A364-ABB0-5EED-790B-A2A4183D1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3CC9D-661A-E8E6-9A1A-80652B814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F87B-0EDC-5A89-D76A-D4665B06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76"/>
          <a:stretch/>
        </p:blipFill>
        <p:spPr>
          <a:xfrm>
            <a:off x="2797762" y="1675631"/>
            <a:ext cx="6596475" cy="4850769"/>
          </a:xfrm>
          <a:prstGeom prst="roundRect">
            <a:avLst>
              <a:gd name="adj" fmla="val 1125"/>
            </a:avLst>
          </a:prstGeom>
        </p:spPr>
      </p:pic>
    </p:spTree>
    <p:extLst>
      <p:ext uri="{BB962C8B-B14F-4D97-AF65-F5344CB8AC3E}">
        <p14:creationId xmlns:p14="http://schemas.microsoft.com/office/powerpoint/2010/main" val="349496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F8A-ECD6-A7AF-9C5D-B85A25AF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Test Spy 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033A-1383-9ECC-36A2-2AA6E3E61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711B7-2826-A535-2D5D-7B18F8FAE6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69439-1935-1854-3231-DFE60835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35" y="1722588"/>
            <a:ext cx="5792575" cy="48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20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BB1F-EFC5-7F07-B5A9-8E91792F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Dummies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220CF-2EA7-9F32-CF85-5B4FA9561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Waarden </a:t>
            </a:r>
            <a:r>
              <a:rPr lang="en-BE" dirty="0"/>
              <a:t>die er </a:t>
            </a:r>
            <a:r>
              <a:rPr lang="en-BE" dirty="0" err="1"/>
              <a:t>eigenlijk</a:t>
            </a:r>
            <a:r>
              <a:rPr lang="en-BE" dirty="0"/>
              <a:t> </a:t>
            </a:r>
            <a:r>
              <a:rPr lang="en-BE" dirty="0" err="1"/>
              <a:t>niet</a:t>
            </a:r>
            <a:r>
              <a:rPr lang="en-BE" dirty="0"/>
              <a:t> toe </a:t>
            </a:r>
            <a:r>
              <a:rPr lang="en-BE" dirty="0" err="1"/>
              <a:t>doen</a:t>
            </a:r>
            <a:r>
              <a:rPr lang="en-BE" dirty="0"/>
              <a:t> in </a:t>
            </a:r>
            <a:r>
              <a:rPr lang="en-BE" dirty="0" err="1"/>
              <a:t>onze</a:t>
            </a:r>
            <a:r>
              <a:rPr lang="en-BE" dirty="0"/>
              <a:t> tests.</a:t>
            </a:r>
            <a:endParaRPr lang="nl-BE" dirty="0"/>
          </a:p>
          <a:p>
            <a:r>
              <a:rPr lang="nl-BE" dirty="0"/>
              <a:t>Worden meestal meegegeven als argument. </a:t>
            </a:r>
          </a:p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E5111-BABC-02EF-B186-E1415BE1E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356098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1A37-7C89-C9F1-F8FE-48B5DA0D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nl-BE" dirty="0"/>
              <a:t>Conclusies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DD4E5-FBC3-472C-41BA-251E70440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/>
              <a:t>Code is dubbel getest</a:t>
            </a:r>
          </a:p>
          <a:p>
            <a:pPr marL="1090064" lvl="1" indent="-285750">
              <a:buFont typeface="Arial" panose="020B0604020202020204" pitchFamily="34" charset="0"/>
              <a:buChar char="•"/>
            </a:pPr>
            <a:r>
              <a:rPr lang="nl-BE" dirty="0"/>
              <a:t>Dit is niet slecht maar wat als tests elkaar tegen zouden spreken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/>
              <a:t>Wanneer het gedrag van </a:t>
            </a:r>
            <a:r>
              <a:rPr lang="nl-BE" dirty="0" err="1"/>
              <a:t>AgeValidator</a:t>
            </a:r>
            <a:r>
              <a:rPr lang="nl-BE" dirty="0"/>
              <a:t> verandert moeten we ook tests voor de </a:t>
            </a:r>
            <a:r>
              <a:rPr lang="en-BE" dirty="0"/>
              <a:t>Person</a:t>
            </a:r>
            <a:r>
              <a:rPr lang="nl-BE" dirty="0"/>
              <a:t> klasse wijzigen.  </a:t>
            </a:r>
            <a:endParaRPr lang="en-BE" dirty="0"/>
          </a:p>
          <a:p>
            <a:pPr marL="480479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/>
              <a:t>Eigenlijk is het de bedoeling dat de test klasse enkel </a:t>
            </a:r>
            <a:r>
              <a:rPr lang="nl-BE" b="1" dirty="0">
                <a:solidFill>
                  <a:schemeClr val="tx2"/>
                </a:solidFill>
              </a:rPr>
              <a:t>de logica van 1 klasse</a:t>
            </a:r>
            <a:r>
              <a:rPr lang="nl-BE" dirty="0"/>
              <a:t> test en niet van alle andere gekoppelde </a:t>
            </a:r>
            <a:r>
              <a:rPr lang="nl-BE" dirty="0" err="1"/>
              <a:t>klasses</a:t>
            </a:r>
            <a:r>
              <a:rPr lang="nl-BE" dirty="0"/>
              <a:t>.</a:t>
            </a:r>
            <a:endParaRPr lang="en-BE" dirty="0"/>
          </a:p>
          <a:p>
            <a:pPr marL="1090064" lvl="1" indent="-285750">
              <a:buFont typeface="Arial" panose="020B0604020202020204" pitchFamily="34" charset="0"/>
              <a:buChar char="•"/>
            </a:pPr>
            <a:r>
              <a:rPr lang="nl-BE" dirty="0"/>
              <a:t>Met andere woorden de tests zouden onafhankelijk moeten zijn.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A26EF-9591-462B-1287-29233CE63E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871471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2072-F57F-D30D-F5A7-2F05F019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Dummies – te </a:t>
            </a:r>
            <a:r>
              <a:rPr lang="en-BE" dirty="0" err="1"/>
              <a:t>testen</a:t>
            </a:r>
            <a:r>
              <a:rPr lang="en-BE" dirty="0"/>
              <a:t> </a:t>
            </a:r>
            <a:r>
              <a:rPr lang="en-BE" dirty="0" err="1"/>
              <a:t>methode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0BBF9-149C-58AD-56A2-5070E0ABF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pPr marL="194729" indent="0">
              <a:buNone/>
            </a:pPr>
            <a:r>
              <a:rPr lang="nl-BE" dirty="0"/>
              <a:t>Deze methode hadden we reeds getest maar nu gaan we valideren dat de methode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error </a:t>
            </a:r>
            <a:r>
              <a:rPr lang="en-BE" dirty="0" err="1"/>
              <a:t>opgooit</a:t>
            </a:r>
            <a:r>
              <a:rPr lang="en-BE" dirty="0"/>
              <a:t> </a:t>
            </a:r>
            <a:r>
              <a:rPr lang="en-BE" dirty="0" err="1"/>
              <a:t>wanneer</a:t>
            </a:r>
            <a:r>
              <a:rPr lang="en-BE" dirty="0"/>
              <a:t> de </a:t>
            </a:r>
            <a:r>
              <a:rPr lang="en-BE" dirty="0" err="1"/>
              <a:t>studenten</a:t>
            </a:r>
            <a:r>
              <a:rPr lang="en-BE" dirty="0"/>
              <a:t> </a:t>
            </a:r>
            <a:r>
              <a:rPr lang="en-BE" dirty="0" err="1"/>
              <a:t>niet</a:t>
            </a:r>
            <a:r>
              <a:rPr lang="en-BE" dirty="0"/>
              <a:t> </a:t>
            </a:r>
            <a:r>
              <a:rPr lang="en-BE" dirty="0" err="1"/>
              <a:t>bestaan</a:t>
            </a:r>
            <a:r>
              <a:rPr lang="en-BE" dirty="0"/>
              <a:t> in </a:t>
            </a:r>
            <a:r>
              <a:rPr lang="en-BE" dirty="0" err="1"/>
              <a:t>onze</a:t>
            </a:r>
            <a:r>
              <a:rPr lang="en-BE" dirty="0"/>
              <a:t> </a:t>
            </a:r>
            <a:r>
              <a:rPr lang="en-BE" dirty="0" err="1"/>
              <a:t>lijst</a:t>
            </a:r>
            <a:r>
              <a:rPr lang="en-BE" dirty="0"/>
              <a:t>.</a:t>
            </a:r>
            <a:r>
              <a:rPr lang="nl-BE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2D06C-A322-696A-8F20-BB76C9D7CA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DB03E-E733-54ED-7FC6-CE09C9CA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13" y="1889100"/>
            <a:ext cx="7761410" cy="31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7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E3C7-D4CA-BC2B-3B8F-966793DC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Test Dummy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067AA-1352-5EAB-6F39-8EDABCC2C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8239E-C00C-B322-27CC-D0D2250C33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90A93-4207-525A-6D7E-70582660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42" y="2277685"/>
            <a:ext cx="7548438" cy="32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6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A40E6-0ACE-FFE4-DBEB-9E7E5A44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800" y="2525067"/>
            <a:ext cx="9662400" cy="1998800"/>
          </a:xfrm>
        </p:spPr>
        <p:txBody>
          <a:bodyPr/>
          <a:lstStyle/>
          <a:p>
            <a:r>
              <a:rPr lang="en-BE" dirty="0"/>
              <a:t>// Status of </a:t>
            </a:r>
            <a:r>
              <a:rPr lang="en-BE" dirty="0" err="1"/>
              <a:t>gedrag</a:t>
            </a:r>
            <a:r>
              <a:rPr lang="en-BE" dirty="0"/>
              <a:t> </a:t>
            </a:r>
            <a:r>
              <a:rPr lang="en-BE" dirty="0" err="1"/>
              <a:t>valideren</a:t>
            </a:r>
            <a:endParaRPr lang="nl-B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334494-C8C7-4277-F983-B22C48CA250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BE" dirty="0">
                <a:solidFill>
                  <a:schemeClr val="accent4"/>
                </a:solidFill>
              </a:rPr>
              <a:t>/ 05</a:t>
            </a:r>
            <a:endParaRPr lang="nl-BE" dirty="0">
              <a:solidFill>
                <a:schemeClr val="accent4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EA4972-0C1B-EA0D-5A3C-CEDADA728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8D5D2-D6D3-F8AD-FD57-FD8258896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05626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45529F-1DFF-3F32-277F-A3F1E673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Status of </a:t>
            </a:r>
            <a:r>
              <a:rPr lang="en-BE" dirty="0" err="1"/>
              <a:t>gedrag</a:t>
            </a:r>
            <a:r>
              <a:rPr lang="en-BE" dirty="0"/>
              <a:t> </a:t>
            </a:r>
            <a:r>
              <a:rPr lang="en-BE" dirty="0" err="1"/>
              <a:t>valideren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32DBD9-B7D7-C3E6-5B55-65767DA01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BE" dirty="0"/>
              <a:t>Status valideren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Een waarde controleren wanneer we iets gedaan hebben.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Wanneer een status uit verschillende waarden bestaat, is er kans dat we verkeerde zaken gaan testen/controleren.</a:t>
            </a:r>
          </a:p>
          <a:p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59024-60FD-545C-DD2E-1A9C11C74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AA827-56E8-9B51-47E5-5435E9AC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94" y="3338606"/>
            <a:ext cx="3096057" cy="1886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F6BA9-B993-EBBA-9E78-9E10A585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35" y="3331220"/>
            <a:ext cx="3096057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2A0B9-56D8-C2FD-F9E9-EBD68FD31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" t="7358" r="13296"/>
          <a:stretch/>
        </p:blipFill>
        <p:spPr>
          <a:xfrm>
            <a:off x="5771693" y="4278367"/>
            <a:ext cx="4778791" cy="14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E645-6B60-DA5A-AC03-9595882B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Status of </a:t>
            </a:r>
            <a:r>
              <a:rPr lang="en-BE" dirty="0" err="1"/>
              <a:t>gedrag</a:t>
            </a:r>
            <a:r>
              <a:rPr lang="en-BE" dirty="0"/>
              <a:t> </a:t>
            </a:r>
            <a:r>
              <a:rPr lang="en-BE" dirty="0" err="1"/>
              <a:t>valideren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6B762-B262-9302-63EB-85DF4930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94729" indent="0">
              <a:buNone/>
            </a:pPr>
            <a:r>
              <a:rPr lang="nl-BE" dirty="0"/>
              <a:t>Gedrag valideren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Controleren of een bepaald gedrag uitgevoerd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Vaak synoniem voor gebruik </a:t>
            </a:r>
            <a:r>
              <a:rPr lang="nl-BE" dirty="0" err="1"/>
              <a:t>mock</a:t>
            </a:r>
            <a:r>
              <a:rPr lang="nl-BE" dirty="0"/>
              <a:t> objecten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Gevaar dat we teveel interne werking gaan valideren. 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29922-D401-E01D-BE19-7F162C682A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CEA48-BB8F-CF25-8E0E-BB232B90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89" y="2978459"/>
            <a:ext cx="4940621" cy="27265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CD887B-496C-56EF-D02D-60CA222E45D8}"/>
              </a:ext>
            </a:extLst>
          </p:cNvPr>
          <p:cNvSpPr/>
          <p:nvPr/>
        </p:nvSpPr>
        <p:spPr>
          <a:xfrm>
            <a:off x="3511346" y="3494124"/>
            <a:ext cx="354841" cy="122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87E9E2-4879-F741-8F20-4CC0E0D5F9B3}"/>
              </a:ext>
            </a:extLst>
          </p:cNvPr>
          <p:cNvSpPr/>
          <p:nvPr/>
        </p:nvSpPr>
        <p:spPr>
          <a:xfrm>
            <a:off x="3511345" y="3780134"/>
            <a:ext cx="354841" cy="122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59331F-1A02-0272-93D4-07BCAAF9A869}"/>
              </a:ext>
            </a:extLst>
          </p:cNvPr>
          <p:cNvSpPr/>
          <p:nvPr/>
        </p:nvSpPr>
        <p:spPr>
          <a:xfrm>
            <a:off x="3511344" y="3938524"/>
            <a:ext cx="354841" cy="122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8903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F3F86-3E3B-9B34-D480-5D0681D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Oefeningen</a:t>
            </a:r>
            <a:endParaRPr lang="nl-B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BF16A7-4DAD-B93E-EBA0-C746A9168A5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BE" dirty="0">
                <a:solidFill>
                  <a:schemeClr val="accent5"/>
                </a:solidFill>
              </a:rPr>
              <a:t>/ 06</a:t>
            </a:r>
            <a:endParaRPr lang="nl-BE" dirty="0">
              <a:solidFill>
                <a:schemeClr val="accent5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7CCC568-4603-035B-5E55-DFAF693A7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D20E5-7684-DADC-24E2-760A17C52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377596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437D4E-32A4-8CC4-B8E8-6F6D638E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Oefening</a:t>
            </a:r>
            <a:r>
              <a:rPr lang="en-BE" dirty="0"/>
              <a:t>	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8890B9-6BB7-81AC-21C4-80C5340D5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en-BE" dirty="0"/>
              <a:t>P</a:t>
            </a:r>
            <a:r>
              <a:rPr lang="nl-BE" dirty="0"/>
              <a:t>a</a:t>
            </a:r>
            <a:r>
              <a:rPr lang="en-BE" dirty="0"/>
              <a:t>s de </a:t>
            </a:r>
            <a:r>
              <a:rPr lang="en-BE" dirty="0" err="1"/>
              <a:t>personAgeValidator</a:t>
            </a:r>
            <a:r>
              <a:rPr lang="en-BE" dirty="0"/>
              <a:t> </a:t>
            </a:r>
            <a:r>
              <a:rPr lang="en-BE" dirty="0" err="1"/>
              <a:t>oefening</a:t>
            </a:r>
            <a:r>
              <a:rPr lang="en-BE" dirty="0"/>
              <a:t> </a:t>
            </a:r>
            <a:r>
              <a:rPr lang="en-BE" dirty="0" err="1"/>
              <a:t>aan</a:t>
            </a:r>
            <a:r>
              <a:rPr lang="en-BE" dirty="0"/>
              <a:t> </a:t>
            </a:r>
            <a:r>
              <a:rPr lang="en-BE" dirty="0" err="1"/>
              <a:t>zodat</a:t>
            </a:r>
            <a:r>
              <a:rPr lang="en-BE" dirty="0"/>
              <a:t> je </a:t>
            </a:r>
            <a:r>
              <a:rPr lang="en-BE" dirty="0" err="1"/>
              <a:t>gebruik</a:t>
            </a:r>
            <a:r>
              <a:rPr lang="en-BE" dirty="0"/>
              <a:t> </a:t>
            </a:r>
            <a:r>
              <a:rPr lang="en-BE" dirty="0" err="1"/>
              <a:t>maakt</a:t>
            </a:r>
            <a:r>
              <a:rPr lang="en-BE"/>
              <a:t> van Test Doubles.</a:t>
            </a:r>
          </a:p>
          <a:p>
            <a:pPr marL="194729" indent="0">
              <a:buNone/>
            </a:pPr>
            <a:endParaRPr lang="en-BE" dirty="0"/>
          </a:p>
          <a:p>
            <a:pPr marL="194729" indent="0">
              <a:buNone/>
            </a:pPr>
            <a:endParaRPr lang="en-BE" dirty="0"/>
          </a:p>
          <a:p>
            <a:pPr marL="194729" indent="0">
              <a:buNone/>
            </a:pPr>
            <a:r>
              <a:rPr lang="en-BE" dirty="0" err="1"/>
              <a:t>Schrijf</a:t>
            </a:r>
            <a:r>
              <a:rPr lang="en-BE" dirty="0"/>
              <a:t> de </a:t>
            </a:r>
            <a:r>
              <a:rPr lang="en-BE" dirty="0" err="1"/>
              <a:t>volgende</a:t>
            </a:r>
            <a:r>
              <a:rPr lang="en-BE" dirty="0"/>
              <a:t> </a:t>
            </a:r>
            <a:r>
              <a:rPr lang="en-BE" dirty="0" err="1"/>
              <a:t>testen</a:t>
            </a:r>
            <a:r>
              <a:rPr lang="en-BE" dirty="0"/>
              <a:t>: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nl-BE" dirty="0" err="1"/>
              <a:t>AddNewStudent_WithNewStudent</a:t>
            </a:r>
            <a:r>
              <a:rPr lang="en-BE" dirty="0" err="1"/>
              <a:t>AndNoExistingAbsenceChecks</a:t>
            </a:r>
            <a:r>
              <a:rPr lang="nl-BE" dirty="0"/>
              <a:t>_</a:t>
            </a:r>
            <a:r>
              <a:rPr lang="en-BE" dirty="0" err="1"/>
              <a:t>DoesntCallAddStudentAsAbsentToDay</a:t>
            </a:r>
            <a:r>
              <a:rPr lang="en-BE" dirty="0"/>
              <a:t>()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en-BE" dirty="0" err="1"/>
              <a:t>RemoveStudent_WithNonExistingStudent_DoesntCallRemoveMethods</a:t>
            </a:r>
            <a:r>
              <a:rPr lang="en-BE" dirty="0"/>
              <a:t>()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en-BE" dirty="0"/>
              <a:t>CountPercentageOfPresentStudentsOnDay_WithEverybodyPresent_Returns1()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r>
              <a:rPr lang="en-BE" dirty="0"/>
              <a:t>CountPercentageOfPresentStudentsOnDay_ForDateWithNoAbsenceCheck_Returns0()</a:t>
            </a:r>
          </a:p>
          <a:p>
            <a:pPr marL="480479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480479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194729" indent="0">
              <a:buNone/>
            </a:pPr>
            <a:r>
              <a:rPr lang="en-BE" dirty="0" err="1"/>
              <a:t>Voeg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methode</a:t>
            </a:r>
            <a:r>
              <a:rPr lang="en-BE" dirty="0"/>
              <a:t> toe die </a:t>
            </a:r>
            <a:r>
              <a:rPr lang="en-BE" dirty="0" err="1"/>
              <a:t>terug</a:t>
            </a:r>
            <a:r>
              <a:rPr lang="en-BE" dirty="0"/>
              <a:t> </a:t>
            </a:r>
            <a:r>
              <a:rPr lang="en-BE" dirty="0" err="1"/>
              <a:t>geeft</a:t>
            </a:r>
            <a:r>
              <a:rPr lang="en-BE" dirty="0"/>
              <a:t> op </a:t>
            </a:r>
            <a:r>
              <a:rPr lang="en-BE" dirty="0" err="1"/>
              <a:t>welke</a:t>
            </a:r>
            <a:r>
              <a:rPr lang="en-BE" dirty="0"/>
              <a:t> </a:t>
            </a:r>
            <a:r>
              <a:rPr lang="en-BE" dirty="0" err="1"/>
              <a:t>dag</a:t>
            </a:r>
            <a:r>
              <a:rPr lang="en-BE" dirty="0"/>
              <a:t> er het </a:t>
            </a:r>
            <a:r>
              <a:rPr lang="en-BE" dirty="0" err="1"/>
              <a:t>meeste</a:t>
            </a:r>
            <a:r>
              <a:rPr lang="en-BE" dirty="0"/>
              <a:t> </a:t>
            </a:r>
            <a:r>
              <a:rPr lang="en-BE" dirty="0" err="1"/>
              <a:t>aanwezigen</a:t>
            </a:r>
            <a:r>
              <a:rPr lang="en-BE" dirty="0"/>
              <a:t> </a:t>
            </a:r>
            <a:r>
              <a:rPr lang="en-BE" dirty="0" err="1"/>
              <a:t>zijn</a:t>
            </a:r>
            <a:r>
              <a:rPr lang="en-BE" dirty="0"/>
              <a:t>.</a:t>
            </a:r>
          </a:p>
          <a:p>
            <a:pPr marL="194729" indent="0">
              <a:buNone/>
            </a:pPr>
            <a:r>
              <a:rPr lang="en-BE" dirty="0" err="1"/>
              <a:t>Schrijf</a:t>
            </a:r>
            <a:r>
              <a:rPr lang="en-BE" dirty="0"/>
              <a:t> </a:t>
            </a:r>
            <a:r>
              <a:rPr lang="en-BE" dirty="0" err="1"/>
              <a:t>hier</a:t>
            </a:r>
            <a:r>
              <a:rPr lang="en-BE" dirty="0"/>
              <a:t> </a:t>
            </a:r>
            <a:r>
              <a:rPr lang="en-BE" dirty="0" err="1"/>
              <a:t>ook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test </a:t>
            </a:r>
            <a:r>
              <a:rPr lang="en-BE" dirty="0" err="1"/>
              <a:t>voor</a:t>
            </a:r>
            <a:r>
              <a:rPr lang="en-BE" dirty="0"/>
              <a:t>.</a:t>
            </a:r>
          </a:p>
          <a:p>
            <a:pPr marL="194729" indent="0">
              <a:buNone/>
            </a:pPr>
            <a:endParaRPr lang="en-BE" dirty="0"/>
          </a:p>
          <a:p>
            <a:pPr marL="194729" indent="0">
              <a:buNone/>
            </a:pPr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49F9-8189-1DD9-3784-D10B7BBCC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428245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DF7E-E90D-7379-2D79-843C9A5F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</a:t>
            </a:r>
            <a:r>
              <a:rPr lang="en-BE" dirty="0" err="1"/>
              <a:t>Concreet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6B9C-F2A5-B206-23D6-F57EF056E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AgeValidatorTests</a:t>
            </a:r>
            <a:r>
              <a:rPr lang="nl-BE" dirty="0"/>
              <a:t> test: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Dat </a:t>
            </a:r>
            <a:r>
              <a:rPr lang="nl-BE" b="1" dirty="0">
                <a:solidFill>
                  <a:schemeClr val="tx2"/>
                </a:solidFill>
              </a:rPr>
              <a:t>TRUE</a:t>
            </a:r>
            <a:r>
              <a:rPr lang="nl-BE" dirty="0"/>
              <a:t> terug gegeven wordt wanneer </a:t>
            </a:r>
            <a:r>
              <a:rPr lang="nl-BE" b="1" dirty="0">
                <a:solidFill>
                  <a:schemeClr val="tx2"/>
                </a:solidFill>
              </a:rPr>
              <a:t>leeftijd tussen 17 en 71 </a:t>
            </a:r>
            <a:r>
              <a:rPr lang="nl-BE" dirty="0"/>
              <a:t>ligt.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Dat </a:t>
            </a:r>
            <a:r>
              <a:rPr lang="nl-BE" b="1" dirty="0">
                <a:solidFill>
                  <a:schemeClr val="tx2"/>
                </a:solidFill>
              </a:rPr>
              <a:t>FALSE</a:t>
            </a:r>
            <a:r>
              <a:rPr lang="nl-BE" dirty="0"/>
              <a:t> terug gegeven wordt wanneer </a:t>
            </a:r>
            <a:r>
              <a:rPr lang="nl-BE" b="1" dirty="0">
                <a:solidFill>
                  <a:schemeClr val="tx2"/>
                </a:solidFill>
              </a:rPr>
              <a:t>leeftijd kleiner of gelijk aan 17 </a:t>
            </a:r>
            <a:r>
              <a:rPr lang="nl-BE" dirty="0"/>
              <a:t>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Dat </a:t>
            </a:r>
            <a:r>
              <a:rPr lang="nl-BE" b="1" dirty="0">
                <a:solidFill>
                  <a:schemeClr val="tx2"/>
                </a:solidFill>
              </a:rPr>
              <a:t>FALSE</a:t>
            </a:r>
            <a:r>
              <a:rPr lang="nl-BE" dirty="0"/>
              <a:t> terug gegeven wordt wanneer </a:t>
            </a:r>
            <a:r>
              <a:rPr lang="nl-BE" b="1" dirty="0">
                <a:solidFill>
                  <a:schemeClr val="tx2"/>
                </a:solidFill>
              </a:rPr>
              <a:t>leeftijd groter of gelijk aan 71 </a:t>
            </a:r>
            <a:r>
              <a:rPr lang="nl-BE" dirty="0"/>
              <a:t>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BE" dirty="0" err="1"/>
              <a:t>PersonTests</a:t>
            </a:r>
            <a:r>
              <a:rPr lang="nl-BE" dirty="0"/>
              <a:t> test</a:t>
            </a:r>
            <a:r>
              <a:rPr lang="en-BE" dirty="0"/>
              <a:t>: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Dat </a:t>
            </a:r>
            <a:r>
              <a:rPr lang="en-BE" b="1" dirty="0">
                <a:solidFill>
                  <a:schemeClr val="tx2"/>
                </a:solidFill>
              </a:rPr>
              <a:t>PERSON</a:t>
            </a:r>
            <a:r>
              <a:rPr lang="nl-BE" dirty="0"/>
              <a:t> object gemaakt wordt wanneer </a:t>
            </a:r>
            <a:r>
              <a:rPr lang="nl-BE" b="1" dirty="0">
                <a:solidFill>
                  <a:schemeClr val="tx2"/>
                </a:solidFill>
              </a:rPr>
              <a:t>leeftijd correct </a:t>
            </a:r>
            <a:r>
              <a:rPr lang="nl-BE" dirty="0"/>
              <a:t>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Dat </a:t>
            </a:r>
            <a:r>
              <a:rPr lang="nl-BE" b="1" dirty="0">
                <a:solidFill>
                  <a:schemeClr val="tx2"/>
                </a:solidFill>
              </a:rPr>
              <a:t>EXCEPTION</a:t>
            </a:r>
            <a:r>
              <a:rPr lang="nl-BE" dirty="0"/>
              <a:t> opgegooid wordt wanneer </a:t>
            </a:r>
            <a:r>
              <a:rPr lang="nl-BE" b="1" dirty="0">
                <a:solidFill>
                  <a:schemeClr val="tx2"/>
                </a:solidFill>
              </a:rPr>
              <a:t>leeftijd incorrect </a:t>
            </a:r>
            <a:r>
              <a:rPr lang="nl-BE" dirty="0"/>
              <a:t>is.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C0F64-6D30-F237-7568-CC4E7CBBD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62406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DF4C-B380-FB8F-FEA8-72F624F9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800" y="2525067"/>
            <a:ext cx="9146526" cy="1998800"/>
          </a:xfrm>
        </p:spPr>
        <p:txBody>
          <a:bodyPr/>
          <a:lstStyle/>
          <a:p>
            <a:r>
              <a:rPr lang="en-BE" dirty="0"/>
              <a:t>// Test doubles</a:t>
            </a:r>
            <a:endParaRPr lang="nl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E30178-2D46-5F0E-18E8-DF97A13D44A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BE" dirty="0">
                <a:solidFill>
                  <a:schemeClr val="accent1"/>
                </a:solidFill>
              </a:rPr>
              <a:t>/ 02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E688E5-269E-9627-2021-8211F0DEB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53500-B42C-4C8B-6350-377EE7912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260675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88F19C-084A-2DC0-C997-2FD6B739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// Test doubles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9DD006-00A1-75E7-BFA3-337623D1C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nl-BE" dirty="0"/>
              <a:t>Wanneer de te testen code afhankelijk is van andere klassen ( = </a:t>
            </a:r>
            <a:r>
              <a:rPr lang="nl-BE" dirty="0" err="1"/>
              <a:t>dependencies</a:t>
            </a:r>
            <a:r>
              <a:rPr lang="nl-BE" dirty="0"/>
              <a:t>), kunnen we gebruik maken van test doubles. </a:t>
            </a:r>
          </a:p>
          <a:p>
            <a:pPr marL="194729" indent="0">
              <a:buNone/>
            </a:pPr>
            <a:r>
              <a:rPr lang="nl-BE" dirty="0"/>
              <a:t>Dit doen we om zoveel mogelijk logica in isolatie te testen. Test doubles zorgen ervoor dat we onze </a:t>
            </a:r>
            <a:r>
              <a:rPr lang="nl-BE" dirty="0" err="1"/>
              <a:t>dependencies</a:t>
            </a:r>
            <a:r>
              <a:rPr lang="nl-BE" dirty="0"/>
              <a:t> kunnen manipuleren zodat we geen rekening hoeven te houden met externe factoren.</a:t>
            </a:r>
          </a:p>
          <a:p>
            <a:endParaRPr lang="nl-BE" dirty="0"/>
          </a:p>
          <a:p>
            <a:pPr marL="194729" indent="0">
              <a:buNone/>
            </a:pPr>
            <a:r>
              <a:rPr lang="nl-BE" dirty="0"/>
              <a:t>Enkele types test doubles zijn: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Stubs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Fakes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Mock </a:t>
            </a:r>
            <a:r>
              <a:rPr lang="nl-BE" dirty="0" err="1"/>
              <a:t>Objects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Spies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Dummies</a:t>
            </a:r>
            <a:endParaRPr lang="nl-BE" dirty="0"/>
          </a:p>
          <a:p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73DD3-4794-0E24-A1CA-B5C229C452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Test doubles #1.cs</a:t>
            </a:r>
          </a:p>
        </p:txBody>
      </p:sp>
    </p:spTree>
    <p:extLst>
      <p:ext uri="{BB962C8B-B14F-4D97-AF65-F5344CB8AC3E}">
        <p14:creationId xmlns:p14="http://schemas.microsoft.com/office/powerpoint/2010/main" val="182406652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528907F-ABFF-4E28-AE96-8F8E128D7AC4}" vid="{9E453853-2F74-47AD-8453-076C8C26A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8049F6D630AF47BB18DF5F87B80949" ma:contentTypeVersion="38" ma:contentTypeDescription="Een nieuw document maken." ma:contentTypeScope="" ma:versionID="4771f828d96900656def7641a87bfbca">
  <xsd:schema xmlns:xsd="http://www.w3.org/2001/XMLSchema" xmlns:xs="http://www.w3.org/2001/XMLSchema" xmlns:p="http://schemas.microsoft.com/office/2006/metadata/properties" xmlns:ns2="2e590e29-c89d-4e1a-bf06-0c489d371682" xmlns:ns3="5870f8f2-d835-4d1e-84f7-7c5a365f9c0a" targetNamespace="http://schemas.microsoft.com/office/2006/metadata/properties" ma:root="true" ma:fieldsID="3e37565c1a97ff36b48b1fc3e584ae7a" ns2:_="" ns3:_="">
    <xsd:import namespace="2e590e29-c89d-4e1a-bf06-0c489d371682"/>
    <xsd:import namespace="5870f8f2-d835-4d1e-84f7-7c5a365f9c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590e29-c89d-4e1a-bf06-0c489d371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43" nillable="true" ma:taxonomy="true" ma:internalName="lcf76f155ced4ddcb4097134ff3c332f" ma:taxonomyFieldName="MediaServiceImageTags" ma:displayName="Afbeeldingtags" ma:readOnly="false" ma:fieldId="{5cf76f15-5ced-4ddc-b409-7134ff3c332f}" ma:taxonomyMulti="true" ma:sspId="6010e5f2-6256-435c-892d-4495c8ac23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f8f2-d835-4d1e-84f7-7c5a365f9c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4" nillable="true" ma:displayName="Taxonomy Catch All Column" ma:hidden="true" ma:list="{18f5e209-b2fc-4ef1-b802-39e3b60cddd6}" ma:internalName="TaxCatchAll" ma:showField="CatchAllData" ma:web="5870f8f2-d835-4d1e-84f7-7c5a365f9c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2e590e29-c89d-4e1a-bf06-0c489d371682" xsi:nil="true"/>
    <Invited_Students xmlns="2e590e29-c89d-4e1a-bf06-0c489d371682" xsi:nil="true"/>
    <Owner xmlns="2e590e29-c89d-4e1a-bf06-0c489d371682">
      <UserInfo>
        <DisplayName/>
        <AccountId xsi:nil="true"/>
        <AccountType/>
      </UserInfo>
    </Owner>
    <Teams_Channel_Section_Location xmlns="2e590e29-c89d-4e1a-bf06-0c489d371682" xsi:nil="true"/>
    <TeamsChannelId xmlns="2e590e29-c89d-4e1a-bf06-0c489d371682" xsi:nil="true"/>
    <Invited_Teachers xmlns="2e590e29-c89d-4e1a-bf06-0c489d371682" xsi:nil="true"/>
    <DefaultSectionNames xmlns="2e590e29-c89d-4e1a-bf06-0c489d371682" xsi:nil="true"/>
    <Self_Registration_Enabled xmlns="2e590e29-c89d-4e1a-bf06-0c489d371682" xsi:nil="true"/>
    <FolderType xmlns="2e590e29-c89d-4e1a-bf06-0c489d371682" xsi:nil="true"/>
    <CultureName xmlns="2e590e29-c89d-4e1a-bf06-0c489d371682" xsi:nil="true"/>
    <Student_Groups xmlns="2e590e29-c89d-4e1a-bf06-0c489d371682">
      <UserInfo>
        <DisplayName/>
        <AccountId xsi:nil="true"/>
        <AccountType/>
      </UserInfo>
    </Student_Groups>
    <Is_Collaboration_Space_Locked xmlns="2e590e29-c89d-4e1a-bf06-0c489d371682" xsi:nil="true"/>
    <Templates xmlns="2e590e29-c89d-4e1a-bf06-0c489d371682" xsi:nil="true"/>
    <Teachers xmlns="2e590e29-c89d-4e1a-bf06-0c489d371682">
      <UserInfo>
        <DisplayName/>
        <AccountId xsi:nil="true"/>
        <AccountType/>
      </UserInfo>
    </Teachers>
    <Students xmlns="2e590e29-c89d-4e1a-bf06-0c489d371682">
      <UserInfo>
        <DisplayName/>
        <AccountId xsi:nil="true"/>
        <AccountType/>
      </UserInfo>
    </Students>
    <lcf76f155ced4ddcb4097134ff3c332f xmlns="2e590e29-c89d-4e1a-bf06-0c489d371682">
      <Terms xmlns="http://schemas.microsoft.com/office/infopath/2007/PartnerControls"/>
    </lcf76f155ced4ddcb4097134ff3c332f>
    <LMS_Mappings xmlns="2e590e29-c89d-4e1a-bf06-0c489d371682" xsi:nil="true"/>
    <IsNotebookLocked xmlns="2e590e29-c89d-4e1a-bf06-0c489d371682" xsi:nil="true"/>
    <TaxCatchAll xmlns="5870f8f2-d835-4d1e-84f7-7c5a365f9c0a" xsi:nil="true"/>
    <Math_Settings xmlns="2e590e29-c89d-4e1a-bf06-0c489d371682" xsi:nil="true"/>
    <Has_Teacher_Only_SectionGroup xmlns="2e590e29-c89d-4e1a-bf06-0c489d371682" xsi:nil="true"/>
    <NotebookType xmlns="2e590e29-c89d-4e1a-bf06-0c489d371682" xsi:nil="true"/>
    <Distribution_Groups xmlns="2e590e29-c89d-4e1a-bf06-0c489d371682" xsi:nil="true"/>
  </documentManagement>
</p:properties>
</file>

<file path=customXml/itemProps1.xml><?xml version="1.0" encoding="utf-8"?>
<ds:datastoreItem xmlns:ds="http://schemas.openxmlformats.org/officeDocument/2006/customXml" ds:itemID="{FEDFD318-7F05-41D4-BB27-601610093D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C74A83-E05F-4929-B957-A8208B001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590e29-c89d-4e1a-bf06-0c489d371682"/>
    <ds:schemaRef ds:uri="5870f8f2-d835-4d1e-84f7-7c5a365f9c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7D3B85-F638-4F02-9484-B51E4027310C}">
  <ds:schemaRefs>
    <ds:schemaRef ds:uri="2e590e29-c89d-4e1a-bf06-0c489d371682"/>
    <ds:schemaRef ds:uri="5870f8f2-d835-4d1e-84f7-7c5a365f9c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5057</TotalTime>
  <Words>1997</Words>
  <Application>Microsoft Office PowerPoint</Application>
  <PresentationFormat>Widescreen</PresentationFormat>
  <Paragraphs>280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Theme1</vt:lpstr>
      <vt:lpstr>Test doubles #1</vt:lpstr>
      <vt:lpstr>Opdracht</vt:lpstr>
      <vt:lpstr>// Opdracht</vt:lpstr>
      <vt:lpstr>// Opdracht</vt:lpstr>
      <vt:lpstr>// Oplossing</vt:lpstr>
      <vt:lpstr>// Conclusies</vt:lpstr>
      <vt:lpstr>// Concreet</vt:lpstr>
      <vt:lpstr>// Test doubles</vt:lpstr>
      <vt:lpstr>// Test doubles</vt:lpstr>
      <vt:lpstr>// Test doubles in real life</vt:lpstr>
      <vt:lpstr>// Wat is een Test double?</vt:lpstr>
      <vt:lpstr>// Wanneer een test double gebruiken?</vt:lpstr>
      <vt:lpstr>// Casus</vt:lpstr>
      <vt:lpstr>// Casus</vt:lpstr>
      <vt:lpstr>// Student klasse</vt:lpstr>
      <vt:lpstr>// AbsenceCheck</vt:lpstr>
      <vt:lpstr>// PresenceState</vt:lpstr>
      <vt:lpstr>// StudentNotFoundException</vt:lpstr>
      <vt:lpstr>// AbsenceTracker</vt:lpstr>
      <vt:lpstr>// AbsenceTracker</vt:lpstr>
      <vt:lpstr>// AbsenceTracker</vt:lpstr>
      <vt:lpstr>// AbsenceTracker</vt:lpstr>
      <vt:lpstr>// AbsenceTracker</vt:lpstr>
      <vt:lpstr>// AbsenceTracker</vt:lpstr>
      <vt:lpstr>// AbsenceTracker</vt:lpstr>
      <vt:lpstr>// AbsenceHelper</vt:lpstr>
      <vt:lpstr>// AbsenceHelper</vt:lpstr>
      <vt:lpstr>// AbsenceHelper</vt:lpstr>
      <vt:lpstr>// AbsenceHelper</vt:lpstr>
      <vt:lpstr>// AbsenceHelper</vt:lpstr>
      <vt:lpstr>// AbsenceHelper</vt:lpstr>
      <vt:lpstr>// AbsenceHelper</vt:lpstr>
      <vt:lpstr>// Hoe testdoubles introduceren?</vt:lpstr>
      <vt:lpstr>// Stap 1: Interface schrijven</vt:lpstr>
      <vt:lpstr>//Stap 2: Dependency Injection voorzien</vt:lpstr>
      <vt:lpstr>// Testdouble types</vt:lpstr>
      <vt:lpstr>// Stubs</vt:lpstr>
      <vt:lpstr>// Stub - te testen methode </vt:lpstr>
      <vt:lpstr>// Voorbeeld Stub</vt:lpstr>
      <vt:lpstr>// Voorbeeld Stub</vt:lpstr>
      <vt:lpstr>// Test Stub</vt:lpstr>
      <vt:lpstr>// Test Stub</vt:lpstr>
      <vt:lpstr>// Fakes </vt:lpstr>
      <vt:lpstr>// Fakes -  te testen methode</vt:lpstr>
      <vt:lpstr>// Voorbeeld Fake</vt:lpstr>
      <vt:lpstr>// Voorbeeld Fake</vt:lpstr>
      <vt:lpstr>// Voorbeeld Fake</vt:lpstr>
      <vt:lpstr>// Test Fake</vt:lpstr>
      <vt:lpstr>// Mocks</vt:lpstr>
      <vt:lpstr>// Mocks – te testen methode</vt:lpstr>
      <vt:lpstr>// Voorbeeld Mock</vt:lpstr>
      <vt:lpstr>// Test Mock</vt:lpstr>
      <vt:lpstr>// Spy</vt:lpstr>
      <vt:lpstr>// Spy - te testen methode</vt:lpstr>
      <vt:lpstr>// Voorbeeld Spy</vt:lpstr>
      <vt:lpstr>// Voorbeeld Spy</vt:lpstr>
      <vt:lpstr>// Voorbeeld Spy</vt:lpstr>
      <vt:lpstr>// Test Spy </vt:lpstr>
      <vt:lpstr>// Dummies</vt:lpstr>
      <vt:lpstr>// Dummies – te testen methode</vt:lpstr>
      <vt:lpstr>// Test Dummy</vt:lpstr>
      <vt:lpstr>// Status of gedrag valideren</vt:lpstr>
      <vt:lpstr>// Status of gedrag valideren?</vt:lpstr>
      <vt:lpstr>// Status of gedrag valideren?</vt:lpstr>
      <vt:lpstr>// Oefeningen</vt:lpstr>
      <vt:lpstr>// Oefening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doubles #1</dc:title>
  <dc:creator>Matthias Druwé</dc:creator>
  <cp:lastModifiedBy>Matthias Druwé</cp:lastModifiedBy>
  <cp:revision>4</cp:revision>
  <dcterms:created xsi:type="dcterms:W3CDTF">2023-10-11T15:41:47Z</dcterms:created>
  <dcterms:modified xsi:type="dcterms:W3CDTF">2023-10-25T15:26:59Z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0x010100958049F6D630AF47BB18DF5F87B80949</vt:lpwstr>
  </property>
  <property fmtid="{D5CDD505-2E9C-101B-9397-08002B2CF9AE}" pid="3" name="MediaServiceImageTags">
    <vt:lpwstr/>
  </property>
</Properties>
</file>